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E9BC8-942E-4963-8E58-6A117168333B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78AA1-CC0A-47F1-8A6E-7907DA5F7B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8BA94-71D8-4006-A1A6-13CF1A45EE46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AF16F-0201-4B3E-9AC6-DD6C3440F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5C16-319A-45E9-84F5-88B8330821D1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CB9EF-CA40-4C9C-B558-691DDD2CE5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E53F2-D24D-4AB7-9FF3-82F6FA69171D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92252-8189-41A4-AEB2-C2A01048AD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377B-20D5-4860-B97B-DB3FF2152045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46349-B48D-4DA4-B20F-1B093716B6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8931C-CDF9-442A-9FD4-755E0EBBC23B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A710-64C1-4435-9D68-170FD8238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D747B-C716-4232-AD95-58E834F0D0E6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6522A-9A56-468D-AE39-C71C9D614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B0F-CB93-4717-97E0-03E6FAA1E919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5A82-A6C6-4A9F-82A0-35FDBB91E4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5AE0-0549-4F61-A967-DE4E428C36C3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D7528-BC1E-402F-97FC-F303A11AF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F807-5D9E-4AE9-8AE1-AFA6CA00262D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382D5-DF4B-41F6-A44E-80901B967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AFBBE-B0E7-499B-8E2E-728CEA74236C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91C15-E916-4A79-9D0B-D2F5958D4B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DBB0-48E8-49D4-98B1-5A5B4D3AAC7D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62E48-A517-4F58-890A-1AE3C7734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E70AB9-EB19-4A3A-9758-412852425E59}" type="datetimeFigureOut">
              <a:rPr lang="en-US"/>
              <a:pPr>
                <a:defRPr/>
              </a:pPr>
              <a:t>2/12/2009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CD66B8-B39D-4D40-B607-9F1ADF6F48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pfanderj@u.library.arizona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981200"/>
          </a:xfrm>
        </p:spPr>
        <p:txBody>
          <a:bodyPr/>
          <a:lstStyle/>
          <a:p>
            <a:r>
              <a:rPr lang="en-US" sz="3200" b="1" smtClean="0"/>
              <a:t>2008 Rangelands Health &amp; Management Information Needs Assessment Survey:</a:t>
            </a:r>
            <a:br>
              <a:rPr lang="en-US" sz="3200" b="1" smtClean="0"/>
            </a:br>
            <a:r>
              <a:rPr lang="en-US" sz="3200" b="1" smtClean="0"/>
              <a:t>Summary of Results</a:t>
            </a:r>
            <a:endParaRPr lang="en-US" sz="32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8288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chemeClr val="tx1"/>
                </a:solidFill>
              </a:rPr>
              <a:t>Jeanne </a:t>
            </a:r>
            <a:r>
              <a:rPr lang="en-US" sz="3800" b="1" dirty="0" smtClean="0">
                <a:solidFill>
                  <a:schemeClr val="tx1"/>
                </a:solidFill>
              </a:rPr>
              <a:t>L. Pfander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chemeClr val="tx1"/>
                </a:solidFill>
              </a:rPr>
              <a:t>University of Arizona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chemeClr val="tx1"/>
                </a:solidFill>
              </a:rPr>
              <a:t>February </a:t>
            </a:r>
            <a:r>
              <a:rPr lang="en-US" sz="3800" b="1" dirty="0" smtClean="0">
                <a:solidFill>
                  <a:schemeClr val="tx1"/>
                </a:solidFill>
              </a:rPr>
              <a:t>12, </a:t>
            </a:r>
            <a:r>
              <a:rPr lang="en-US" sz="3800" b="1" dirty="0" smtClean="0">
                <a:solidFill>
                  <a:schemeClr val="tx1"/>
                </a:solidFill>
              </a:rPr>
              <a:t>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Topics / Purpose of Online Information Use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Question 4: What are your current sources of info (all that apply)?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University-based researchers/colleagues (84.5%)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Meetings, workshops or symposia(82%)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Extension publications (75.6%)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Websites (73.6%)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Government agency publications (70.5%)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Peer-reviewed journals (58.5%)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Other land managers (57.0%)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Trade or professional organization periodicals (50.3%)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Media sources (newspapers, TV, media websites) and not-for-profit advocacy organizations received relatively low response rates (30.6% and 21.8% respectively).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Topics / Purpose of Online Information Use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Question 5: What online resources do you most frequently use (all that apply)?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Google (70.3%)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Government agency websites (49.2%)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SRM (rangelands.org) (41.1%)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County Extension websites (27.6%)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Library online resources (25.4%)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eXtension (23.8%)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NGO websites (20.5%)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smtClean="0"/>
              <a:t>Topics / Purpose of Online Information Use</a:t>
            </a:r>
            <a:endParaRPr lang="en-US" sz="32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Question 8: What topics do you look for online (all that apply from list)?</a:t>
            </a:r>
          </a:p>
          <a:p>
            <a:r>
              <a:rPr lang="en-US" smtClean="0"/>
              <a:t>Grazing management (74.2%)</a:t>
            </a:r>
          </a:p>
          <a:p>
            <a:r>
              <a:rPr lang="en-US" smtClean="0"/>
              <a:t>Climate/drought (64.6%)</a:t>
            </a:r>
          </a:p>
          <a:p>
            <a:r>
              <a:rPr lang="en-US" smtClean="0"/>
              <a:t>Plant identification (63.5%)</a:t>
            </a:r>
          </a:p>
          <a:p>
            <a:r>
              <a:rPr lang="en-US" smtClean="0"/>
              <a:t>Weather forecasts and outlooks (59.6%)</a:t>
            </a:r>
          </a:p>
          <a:p>
            <a:r>
              <a:rPr lang="en-US" smtClean="0"/>
              <a:t> Inventory and monitoring (53.4%)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smtClean="0"/>
              <a:t>Topics / Purpose of Online Information Use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Question 9: List names of top four websites or other sources you rely on (open-ended response).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Websites from U.S. federal agencies were most commonly mentioned (124 times).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Extension, state government and University sites were also mentioned frequently (88 times).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SRM website and/or SRM journal publications were listed fifty-two (52) times.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Rangelands West (rangelandswest.org) and RW state sites were listed 21 times.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Google showed up on the lists 19 times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smtClean="0"/>
              <a:t>Topics / Purpose of Online Information Use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Question 10: Why do you seek information on rangeland management (Select all that apply from list of ten.)?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understand impacts of invasive species on rangelands (66.3%)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planning or decision-making (64.6%)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understand impacts of grazing on physical and biological systems (61.8%)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a general understanding of rangeland ecological processes (53.9%)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understand impacts of fire on rangelands (52.2%)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 background or supplemental information in reports (50%)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smtClean="0"/>
              <a:t>Topics / Purpose of Online Information Use</a:t>
            </a:r>
            <a:endParaRPr lang="en-US" sz="32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dirty="0" smtClean="0"/>
              <a:t>Question 11: What work-related decisions do you anticipate making that will require more or better information about rangeland management? (Open-ended)</a:t>
            </a:r>
          </a:p>
          <a:p>
            <a:r>
              <a:rPr lang="en-US" sz="2800" dirty="0" smtClean="0"/>
              <a:t>125 responses</a:t>
            </a:r>
          </a:p>
          <a:p>
            <a:r>
              <a:rPr lang="en-US" sz="2800" dirty="0" smtClean="0"/>
              <a:t>Analysis of keywords/phrases </a:t>
            </a:r>
            <a:r>
              <a:rPr lang="en-US" sz="2800" dirty="0" smtClean="0"/>
              <a:t>shows top issues consist with key themes seen in responses to other survey questions: </a:t>
            </a:r>
          </a:p>
          <a:p>
            <a:pPr lvl="1">
              <a:buNone/>
            </a:pPr>
            <a:r>
              <a:rPr lang="en-US" dirty="0" smtClean="0"/>
              <a:t>Grazing, rangeland vegetation, climate, water/drought, and livestock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Proposed Features and Functionality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Question 12: How would you value the following kinds of information (from list of 10)?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Very much: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Summaries and/or full-text of journal articles or reports (50.9%)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Announcements of meetings, workshops and other events (39.9%)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How-to guides and manuals (38.6%)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Current protocols, policies and legislation (35.1%)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Searchable database of frequently asked questions (FAQs) (34.5%)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Proposed Features and Functionality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Question 13: How likely would you be to use the following features (from a list of 8)?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Very likely: Libraries of documents and graphic figures (40.5%)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Somewhat likely: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Video clips (55.7%)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Experts Directory (49.4%)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Interactive educational features (47.1%)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Audio clips (e.g. podcasts) (46.8%)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Libraries of documents and graphic-figures (46.8%)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Proposed Features and Functionality</a:t>
            </a:r>
            <a:endParaRPr lang="en-US" sz="320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Question 14: How valuable would the following collaborative network features be for you?</a:t>
            </a:r>
          </a:p>
          <a:p>
            <a:pPr>
              <a:buFont typeface="Arial" charset="0"/>
              <a:buNone/>
            </a:pPr>
            <a:r>
              <a:rPr lang="en-US" smtClean="0"/>
              <a:t>Very valuable:</a:t>
            </a:r>
          </a:p>
          <a:p>
            <a:r>
              <a:rPr lang="en-US" smtClean="0"/>
              <a:t>Brief bios and contact information for Extension professionals (50%) </a:t>
            </a:r>
          </a:p>
          <a:p>
            <a:r>
              <a:rPr lang="en-US" smtClean="0"/>
              <a:t>Web-based tools that foster collaboration among network members (41.3%)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Proposed Features and Functionality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Question 14: How valuable would the following collaborative network features be for you?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Somewhat valuable: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Brief bios and contact information for rangeland scientists (55.5%)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Brief bios and contact information for people using rangeland management information for decision-making (52.3%)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Web-based tools that foster collaboration among network members (50.0%)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Purpose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inform development of technical requirements for RW portal (as part of requirement by campus funder (UA Libraries) including also business plan for WRP.)</a:t>
            </a:r>
          </a:p>
          <a:p>
            <a:r>
              <a:rPr lang="en-US" smtClean="0"/>
              <a:t>To gather preliminary user needs information in support of the eXtension grant proposal submitted by some WRP partners.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Proposed Features and Functionality</a:t>
            </a:r>
            <a:endParaRPr lang="en-US" sz="32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Question 15: Would a customizable portal homepage be valuable to you?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Yes (70.6%)</a:t>
            </a:r>
          </a:p>
          <a:p>
            <a:r>
              <a:rPr lang="en-US" smtClean="0"/>
              <a:t>No (29.4%)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Input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Question 16: Is there any other information you would like to see or comments you would like to provide…</a:t>
            </a:r>
          </a:p>
          <a:p>
            <a:r>
              <a:rPr lang="en-US" sz="2800" dirty="0" smtClean="0"/>
              <a:t>39 responses</a:t>
            </a:r>
          </a:p>
          <a:p>
            <a:r>
              <a:rPr lang="en-US" sz="2800" dirty="0" smtClean="0"/>
              <a:t>Analysis still underway</a:t>
            </a:r>
          </a:p>
          <a:p>
            <a:r>
              <a:rPr lang="en-US" sz="2800" dirty="0" smtClean="0"/>
              <a:t>Several comments related to controversial and/or politicized nature of rangeland management issues</a:t>
            </a:r>
          </a:p>
          <a:p>
            <a:r>
              <a:rPr lang="en-US" sz="2800" dirty="0" smtClean="0"/>
              <a:t>Some suggestions for specific types of information or web features (RSS feed, etc.)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up with focus groups and/or interviews in Western Rangelands Partner states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information gained to help define technical requirements for next version of Rangelands West portal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more information: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Jeanne L. Pfander</a:t>
            </a:r>
          </a:p>
          <a:p>
            <a:pPr algn="ctr">
              <a:buFont typeface="Arial" charset="0"/>
              <a:buNone/>
            </a:pPr>
            <a:r>
              <a:rPr lang="en-US" smtClean="0"/>
              <a:t>University of Arizona Libraries</a:t>
            </a:r>
          </a:p>
          <a:p>
            <a:pPr algn="ctr">
              <a:buFont typeface="Arial" charset="0"/>
              <a:buNone/>
            </a:pPr>
            <a:r>
              <a:rPr lang="en-US" smtClean="0">
                <a:hlinkClick r:id="rId2"/>
              </a:rPr>
              <a:t>pfanderj@u.library.arizona.edu</a:t>
            </a: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(520) 621-6375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Survey Process/Methodology</a:t>
            </a:r>
            <a:endParaRPr lang="en-US" sz="32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Online, web-based and anonymous</a:t>
            </a:r>
          </a:p>
          <a:p>
            <a:r>
              <a:rPr lang="en-US" smtClean="0"/>
              <a:t>Sixteen questions, including some open-ended</a:t>
            </a:r>
          </a:p>
          <a:p>
            <a:r>
              <a:rPr lang="en-US" smtClean="0"/>
              <a:t>Estimated to take 15 minutes</a:t>
            </a:r>
          </a:p>
          <a:p>
            <a:r>
              <a:rPr lang="en-US" smtClean="0"/>
              <a:t>IRB / Human Subjects approval</a:t>
            </a:r>
          </a:p>
          <a:p>
            <a:r>
              <a:rPr lang="en-US" smtClean="0"/>
              <a:t>Distributed preliminary “heads-up” via email from WRP state representatives</a:t>
            </a:r>
          </a:p>
          <a:p>
            <a:r>
              <a:rPr lang="en-US" smtClean="0"/>
              <a:t>Subsequent email with link to survey website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Response Rate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Estimated 1066 individuals received invitation to take survey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177 individuals completed the survey (almost 17% response rate)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Professional Background of Respondents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Question 1:  In what areas do you work? (Select all that apply.)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ranching (48.1%)</a:t>
            </a:r>
          </a:p>
          <a:p>
            <a:r>
              <a:rPr lang="en-US" smtClean="0"/>
              <a:t>land use/resource management (41.3%)</a:t>
            </a:r>
          </a:p>
          <a:p>
            <a:r>
              <a:rPr lang="en-US" smtClean="0"/>
              <a:t>federal/state government (35.4%)</a:t>
            </a:r>
          </a:p>
          <a:p>
            <a:r>
              <a:rPr lang="en-US" smtClean="0"/>
              <a:t>Cooperative Extension (33.3%)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Professional Background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Question 2: Which sector do you represent most of the time? (Select one.)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public sector (52.1%) </a:t>
            </a:r>
          </a:p>
          <a:p>
            <a:r>
              <a:rPr lang="en-US" smtClean="0"/>
              <a:t>private sector (47.9%)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Professional Background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Question 3: Which of the following best describes your position? (Select one.)</a:t>
            </a:r>
          </a:p>
          <a:p>
            <a:r>
              <a:rPr lang="en-US" smtClean="0"/>
              <a:t>private landowner (24.5%)</a:t>
            </a:r>
          </a:p>
          <a:p>
            <a:r>
              <a:rPr lang="en-US" smtClean="0"/>
              <a:t>agency land manager (25.2%)</a:t>
            </a:r>
          </a:p>
          <a:p>
            <a:r>
              <a:rPr lang="en-US" smtClean="0"/>
              <a:t>Extension agent (23.9%)</a:t>
            </a:r>
          </a:p>
          <a:p>
            <a:r>
              <a:rPr lang="en-US" smtClean="0"/>
              <a:t>Extension specialist (11.0%)</a:t>
            </a:r>
          </a:p>
          <a:p>
            <a:r>
              <a:rPr lang="en-US" smtClean="0"/>
              <a:t>Other (24%)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Internet Use and Access Patterns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Question 6: How often do you access the Internet for rangeland information?</a:t>
            </a:r>
          </a:p>
          <a:p>
            <a:r>
              <a:rPr lang="en-US" smtClean="0"/>
              <a:t>Only 17.3% of respondents access the Internet daily </a:t>
            </a:r>
          </a:p>
          <a:p>
            <a:r>
              <a:rPr lang="en-US" smtClean="0"/>
              <a:t>Most respondents indicate that they access the Internet for rangeland information on a weekly basis (30.9%) or less (monthly – 25.7%; a few times a year – 24.6%)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Internet Use and Access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Question 7: How do you access the Internet? (Select all that apply.)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Wired broadband (e.g. cable, DSL) from their home or office (74.9%)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Wireless broadband from home or office(27.3%)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Extension office (16%)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Dial-up from home or office (9.6%)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Local library (2.7%)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Other (3%): satellite connection (5); university hi-speed access (1)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1209</Words>
  <Application>Microsoft Office PowerPoint</Application>
  <PresentationFormat>On-screen Show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2008 Rangelands Health &amp; Management Information Needs Assessment Survey: Summary of Results</vt:lpstr>
      <vt:lpstr>Purpose</vt:lpstr>
      <vt:lpstr>Survey Process/Methodology</vt:lpstr>
      <vt:lpstr>Response Rate</vt:lpstr>
      <vt:lpstr> Professional Background of Respondents </vt:lpstr>
      <vt:lpstr>Professional Background</vt:lpstr>
      <vt:lpstr>Professional Background</vt:lpstr>
      <vt:lpstr>Internet Use and Access Patterns</vt:lpstr>
      <vt:lpstr>Internet Use and Access Patterns</vt:lpstr>
      <vt:lpstr>Topics / Purpose of Online Information Use</vt:lpstr>
      <vt:lpstr>Topics / Purpose of Online Information Use</vt:lpstr>
      <vt:lpstr>Topics / Purpose of Online Information Use</vt:lpstr>
      <vt:lpstr>Topics / Purpose of Online Information Use</vt:lpstr>
      <vt:lpstr>Topics / Purpose of Online Information Use</vt:lpstr>
      <vt:lpstr>Topics / Purpose of Online Information Use</vt:lpstr>
      <vt:lpstr>Proposed Features and Functionality</vt:lpstr>
      <vt:lpstr>Proposed Features and Functionality</vt:lpstr>
      <vt:lpstr>Proposed Features and Functionality</vt:lpstr>
      <vt:lpstr>Proposed Features and Functionality</vt:lpstr>
      <vt:lpstr>Proposed Features and Functionality</vt:lpstr>
      <vt:lpstr>Miscellaneous Input </vt:lpstr>
      <vt:lpstr>Next Steps</vt:lpstr>
      <vt:lpstr>For more information: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2008 Rangelands Health &amp; Management Information Needs Assessment Survey: Summary of Results</dc:title>
  <dc:creator>Jeanne Pfander</dc:creator>
  <cp:lastModifiedBy>UA Libraries</cp:lastModifiedBy>
  <cp:revision>8</cp:revision>
  <dcterms:created xsi:type="dcterms:W3CDTF">2009-02-09T17:44:36Z</dcterms:created>
  <dcterms:modified xsi:type="dcterms:W3CDTF">2009-02-12T21:58:55Z</dcterms:modified>
</cp:coreProperties>
</file>