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0"/>
  </p:sldMasterIdLst>
  <p:notesMasterIdLst>
    <p:notesMasterId r:id="rId40"/>
  </p:notesMasterIdLst>
  <p:sldIdLst>
    <p:sldId id="267" r:id="rId11"/>
    <p:sldId id="298" r:id="rId12"/>
    <p:sldId id="309" r:id="rId13"/>
    <p:sldId id="322" r:id="rId14"/>
    <p:sldId id="310" r:id="rId15"/>
    <p:sldId id="311" r:id="rId16"/>
    <p:sldId id="312" r:id="rId17"/>
    <p:sldId id="313" r:id="rId18"/>
    <p:sldId id="314" r:id="rId19"/>
    <p:sldId id="317" r:id="rId20"/>
    <p:sldId id="335" r:id="rId21"/>
    <p:sldId id="323" r:id="rId22"/>
    <p:sldId id="345" r:id="rId23"/>
    <p:sldId id="324" r:id="rId24"/>
    <p:sldId id="337" r:id="rId25"/>
    <p:sldId id="338" r:id="rId26"/>
    <p:sldId id="342" r:id="rId27"/>
    <p:sldId id="339" r:id="rId28"/>
    <p:sldId id="340" r:id="rId29"/>
    <p:sldId id="341" r:id="rId30"/>
    <p:sldId id="343" r:id="rId31"/>
    <p:sldId id="344" r:id="rId32"/>
    <p:sldId id="333" r:id="rId33"/>
    <p:sldId id="316" r:id="rId34"/>
    <p:sldId id="315" r:id="rId35"/>
    <p:sldId id="318" r:id="rId36"/>
    <p:sldId id="319" r:id="rId37"/>
    <p:sldId id="321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6" autoAdjust="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7EBC-6CDB-48A0-8C27-2D95AE7FF96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9D37-8027-4426-B6E7-202409BC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Wetlands Map: http://story.maps.arcgis.com/apps/MapSeries/?appid=aed61922c4b444ba843d19e676e80004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Northwest Climate Science Center Projects and Data Storefront.</a:t>
            </a:r>
            <a:r>
              <a:rPr lang="en-US" baseline="0" dirty="0" smtClean="0"/>
              <a:t>  </a:t>
            </a:r>
            <a:r>
              <a:rPr lang="en-US" dirty="0" smtClean="0"/>
              <a:t>http://uidaho.maps.arcgis.com/apps/MapSeries/?appid=7f1b9dc9a184431b92575d5d3365e2f4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Northwest Climate Science Center Projects and Data Storefront.</a:t>
            </a:r>
            <a:r>
              <a:rPr lang="en-US" baseline="0" dirty="0" smtClean="0"/>
              <a:t>  </a:t>
            </a:r>
            <a:r>
              <a:rPr lang="en-US" dirty="0" smtClean="0"/>
              <a:t>http://uidaho.maps.arcgis.com/apps/MapSeries/?appid=7f1b9dc9a184431b92575d5d3365e2f4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2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Northwest Climate Science Center Projects and Data Storefront.</a:t>
            </a:r>
            <a:r>
              <a:rPr lang="en-US" baseline="0" dirty="0" smtClean="0"/>
              <a:t>  </a:t>
            </a:r>
            <a:r>
              <a:rPr lang="en-US" dirty="0" smtClean="0"/>
              <a:t>http://uidaho.maps.arcgis.com/apps/MapSeries/?appid=7f1b9dc9a184431b92575d5d3365e2f4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ESRI.  (2016). Storytelling with Maps: Workflows and Best Practices. http://storymaps.esri.com/downloads/Building%20Story%20Maps.pdf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Northwest Climate Science Center Projects and Data Storefront.</a:t>
            </a:r>
            <a:r>
              <a:rPr lang="en-US" baseline="0" dirty="0" smtClean="0"/>
              <a:t>  </a:t>
            </a:r>
            <a:r>
              <a:rPr lang="en-US" dirty="0" smtClean="0"/>
              <a:t>http://uidaho.maps.arcgis.com/apps/MapSeries/?appid=7f1b9dc9a184431b92575d5d3365e2f4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System Atlas.  http://esripm.maps.arcgis.com/apps/MapJournal/?appid=f737586c543e48428b96df64057ebed0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Protecting</a:t>
            </a:r>
            <a:r>
              <a:rPr lang="en-US" baseline="0" dirty="0" smtClean="0"/>
              <a:t> Idaho’s Waters From Aquatic Invasive Species.  </a:t>
            </a:r>
            <a:r>
              <a:rPr lang="en-US" dirty="0" smtClean="0"/>
              <a:t>http://idaho.maps.arcgis.com/apps/MapSeries/index.html?appid=17e491a6685f4ad09b20f4ec9763e2f7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Northwest Climate Science Center Projects and Data Storefront.</a:t>
            </a:r>
            <a:r>
              <a:rPr lang="en-US" baseline="0" dirty="0" smtClean="0"/>
              <a:t>  </a:t>
            </a:r>
            <a:r>
              <a:rPr lang="en-US" dirty="0" smtClean="0"/>
              <a:t>http://uidaho.maps.arcgis.com/apps/MapSeries/?appid=7f1b9dc9a184431b92575d5d3365e2f4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9D37-8027-4426-B6E7-202409BC70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5/18/2018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gi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ymaps.arcgi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doc.arcgis.com/en/maps-for-off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rcgis.com/features/plans/pricin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oc.arcgis.com/en/arcgis-online/reference/supported-item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gill.maps.arcgis.com/apps/Cascade/index.html?appid=5f1870f0df0e4b439da28546972d40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torymaps.arcg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software/arcgis/arcgisonline/credi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sfs.maps.arcgis.com/apps/MapSeries/?appid=fc4080f6e2b5488d9a6431df1a6d268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Communicating Your Research Through Story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Jeremy Kenyon</a:t>
            </a:r>
            <a:br>
              <a:rPr lang="en-US" dirty="0" smtClean="0"/>
            </a:br>
            <a:r>
              <a:rPr lang="en-US" dirty="0" smtClean="0"/>
              <a:t>Research Librarian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Bruce Godfrey</a:t>
            </a:r>
          </a:p>
          <a:p>
            <a:r>
              <a:rPr lang="en-US" dirty="0" smtClean="0"/>
              <a:t>GIS Librarian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ArcGIS Online (AGOL)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web-based collaborative </a:t>
            </a:r>
            <a:r>
              <a:rPr lang="en-US" dirty="0" smtClean="0"/>
              <a:t>platform hosted </a:t>
            </a:r>
            <a:r>
              <a:rPr lang="en-US" dirty="0"/>
              <a:t>by Esri that allows </a:t>
            </a:r>
            <a:r>
              <a:rPr lang="en-US" dirty="0" smtClean="0"/>
              <a:t>you </a:t>
            </a:r>
            <a:r>
              <a:rPr lang="en-US" dirty="0"/>
              <a:t>to </a:t>
            </a:r>
            <a:r>
              <a:rPr lang="en-US" dirty="0" smtClean="0"/>
              <a:t>use, create</a:t>
            </a:r>
            <a:r>
              <a:rPr lang="en-US" dirty="0"/>
              <a:t>, manage, store, </a:t>
            </a:r>
            <a:r>
              <a:rPr lang="en-US" dirty="0" smtClean="0"/>
              <a:t>document, and </a:t>
            </a:r>
            <a:r>
              <a:rPr lang="en-US" dirty="0"/>
              <a:t>share maps, apps, and </a:t>
            </a:r>
            <a:r>
              <a:rPr lang="en-US" dirty="0" smtClean="0"/>
              <a:t>data.</a:t>
            </a:r>
          </a:p>
          <a:p>
            <a:r>
              <a:rPr lang="en-US" dirty="0" smtClean="0">
                <a:hlinkClick r:id="rId3"/>
              </a:rPr>
              <a:t>https://arcgis.com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9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Ready-to-use app on AGOL platform</a:t>
            </a:r>
          </a:p>
          <a:p>
            <a:r>
              <a:rPr lang="en-US" dirty="0">
                <a:hlinkClick r:id="rId2"/>
              </a:rPr>
              <a:t>https://storymaps.arcgis.com/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86200" y="3200400"/>
            <a:ext cx="32004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ArcGIS </a:t>
            </a:r>
            <a:r>
              <a:rPr lang="en-US" dirty="0" smtClean="0"/>
              <a:t>Online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4191000"/>
            <a:ext cx="1600200" cy="1524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 Maps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14800" y="4267200"/>
            <a:ext cx="850667" cy="8101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</a:t>
            </a:r>
            <a:endParaRPr lang="en-US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330933" y="5133441"/>
            <a:ext cx="850667" cy="8101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920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AGOL – Many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8133"/>
            <a:ext cx="2609118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41" y="1608133"/>
            <a:ext cx="2622236" cy="420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8133"/>
            <a:ext cx="261416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AGOL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account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oncommercial use at no cost with a free public account</a:t>
            </a:r>
          </a:p>
          <a:p>
            <a:r>
              <a:rPr lang="en-US" dirty="0" smtClean="0"/>
              <a:t>Organizational account</a:t>
            </a:r>
          </a:p>
          <a:p>
            <a:r>
              <a:rPr lang="en-US" dirty="0" smtClean="0"/>
              <a:t>Plans</a:t>
            </a:r>
          </a:p>
          <a:p>
            <a:pPr lvl="1"/>
            <a:r>
              <a:rPr lang="en-US" sz="2400" dirty="0">
                <a:hlinkClick r:id="rId2"/>
              </a:rPr>
              <a:t>https://www.arcgis.com/features/plans/pricing.html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4495801"/>
            <a:ext cx="2876550" cy="19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AGOL - Managing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“Content” tab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folders</a:t>
            </a:r>
          </a:p>
          <a:p>
            <a:r>
              <a:rPr lang="en-US" dirty="0"/>
              <a:t>C</a:t>
            </a:r>
            <a:r>
              <a:rPr lang="en-US" dirty="0" smtClean="0"/>
              <a:t>reate/add/delete/share items</a:t>
            </a:r>
          </a:p>
          <a:p>
            <a:r>
              <a:rPr lang="en-US" dirty="0" smtClean="0"/>
              <a:t>Link to item details (documentation, usage statistics, settings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2362200"/>
            <a:ext cx="7648575" cy="876300"/>
            <a:chOff x="914400" y="4724400"/>
            <a:chExt cx="7648575" cy="876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724400"/>
              <a:ext cx="7648575" cy="8763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629400" y="5105400"/>
              <a:ext cx="990600" cy="4854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0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AGOL - Make Maps &amp; Add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Maps</a:t>
            </a:r>
          </a:p>
          <a:p>
            <a:pPr lvl="1"/>
            <a:r>
              <a:rPr lang="en-US" dirty="0" smtClean="0"/>
              <a:t>Map Viewer | Scene Viewer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Items you can add to AGOL</a:t>
            </a:r>
          </a:p>
          <a:p>
            <a:pPr lvl="1"/>
            <a:r>
              <a:rPr lang="en-US" dirty="0" smtClean="0"/>
              <a:t>Content &gt; My Content &gt; Add Item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doc.arcgis.com/en/arcgis-online/reference/supported-items.htm</a:t>
            </a:r>
            <a:endParaRPr lang="en-US" dirty="0" smtClean="0"/>
          </a:p>
          <a:p>
            <a:pPr lvl="2"/>
            <a:r>
              <a:rPr lang="en-US" dirty="0" smtClean="0"/>
              <a:t>1GB limit unless using ArcGIS Desktop/Pro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7648575" cy="876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29200" y="3249386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AGOL - Sharing </a:t>
            </a:r>
            <a:r>
              <a:rPr lang="en-US" dirty="0" smtClean="0"/>
              <a:t>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24" y="2028438"/>
            <a:ext cx="3057952" cy="2772162"/>
          </a:xfrm>
        </p:spPr>
      </p:pic>
      <p:sp>
        <p:nvSpPr>
          <p:cNvPr id="5" name="TextBox 4"/>
          <p:cNvSpPr txBox="1"/>
          <p:nvPr/>
        </p:nvSpPr>
        <p:spPr>
          <a:xfrm>
            <a:off x="6934200" y="6400800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credit: Esri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Groups can include members of other AGOL organizations (federal, state, local, other academic institutions, etc.)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22985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64212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default all items are ‘Private’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AGOL -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“Groups” tab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collection of </a:t>
            </a:r>
            <a:r>
              <a:rPr lang="en-US" dirty="0" smtClean="0"/>
              <a:t>items </a:t>
            </a:r>
            <a:r>
              <a:rPr lang="en-US" dirty="0"/>
              <a:t>usually related to a specific area of </a:t>
            </a:r>
            <a:r>
              <a:rPr lang="en-US" dirty="0" smtClean="0"/>
              <a:t>interest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2362200"/>
            <a:ext cx="7648575" cy="876300"/>
            <a:chOff x="914400" y="4724400"/>
            <a:chExt cx="7648575" cy="876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724400"/>
              <a:ext cx="7648575" cy="8763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019800" y="5105400"/>
              <a:ext cx="838200" cy="4854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6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AGOL -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Group</a:t>
            </a:r>
          </a:p>
          <a:p>
            <a:pPr lvl="1"/>
            <a:r>
              <a:rPr lang="en-US" dirty="0" smtClean="0"/>
              <a:t>Title, summary, description, thumbnail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2924175"/>
            <a:ext cx="5305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Story Maps?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that let you combine </a:t>
            </a:r>
            <a:r>
              <a:rPr lang="en-US" dirty="0"/>
              <a:t>maps, photos, text, and </a:t>
            </a:r>
            <a:r>
              <a:rPr lang="en-US" dirty="0" smtClean="0"/>
              <a:t>videos in order to tell a </a:t>
            </a:r>
            <a:r>
              <a:rPr lang="en-US" dirty="0" smtClean="0">
                <a:hlinkClick r:id="rId3"/>
              </a:rPr>
              <a:t>story</a:t>
            </a:r>
            <a:r>
              <a:rPr lang="en-US" dirty="0" smtClean="0"/>
              <a:t>.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storymaps.arcgis.com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52800"/>
            <a:ext cx="5808390" cy="32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AGOL -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Updates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1838325"/>
            <a:ext cx="5286375" cy="4486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71800" y="5181283"/>
            <a:ext cx="5334000" cy="1219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2" y="4191000"/>
            <a:ext cx="2667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AGOL - Spatial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8" y="1508850"/>
            <a:ext cx="2457713" cy="214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70" y="1508850"/>
            <a:ext cx="2423930" cy="343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362" y="5439676"/>
            <a:ext cx="2407038" cy="84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116" y="1508850"/>
            <a:ext cx="2415484" cy="213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92" y="3733800"/>
            <a:ext cx="2415484" cy="277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670" y="4114800"/>
            <a:ext cx="2423930" cy="2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AGOL - Service </a:t>
            </a:r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credits: currency for AGOL</a:t>
            </a:r>
          </a:p>
          <a:p>
            <a:r>
              <a:rPr lang="en-US" dirty="0" smtClean="0"/>
              <a:t>How you use AGOL determines the number of service credits you consume 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service credits overview</a:t>
            </a:r>
            <a:r>
              <a:rPr lang="en-US" dirty="0"/>
              <a:t> for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 Creating a Story Map Tour from a CSV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Web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simple maps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0" y="1524000"/>
            <a:ext cx="7872080" cy="51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0" y="1503630"/>
            <a:ext cx="7872080" cy="5122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0" y="1524000"/>
            <a:ext cx="787208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fast loading maps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0"/>
            <a:ext cx="7924800" cy="5032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924800" cy="50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Choose your </a:t>
            </a:r>
            <a:r>
              <a:rPr lang="en-US" dirty="0" err="1"/>
              <a:t>basemaps</a:t>
            </a:r>
            <a:r>
              <a:rPr lang="en-US" dirty="0"/>
              <a:t> wisely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524000"/>
            <a:ext cx="8010525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6" y="1524000"/>
            <a:ext cx="8010525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5" y="1500612"/>
            <a:ext cx="8010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your Pop-ups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8" y="1646239"/>
            <a:ext cx="7399702" cy="45259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9" y="1646238"/>
            <a:ext cx="7405201" cy="45259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4" y="1646237"/>
            <a:ext cx="74023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a website in a story map</a:t>
            </a:r>
            <a:br>
              <a:rPr lang="en-US" dirty="0" smtClean="0"/>
            </a:br>
            <a:r>
              <a:rPr lang="en-US" dirty="0" smtClean="0"/>
              <a:t>(if you need to)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40888" y="2644170"/>
            <a:ext cx="3045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url</a:t>
            </a:r>
            <a:r>
              <a:rPr lang="en-US" dirty="0" smtClean="0"/>
              <a:t> for an embedded </a:t>
            </a:r>
            <a:r>
              <a:rPr lang="en-US" dirty="0" err="1" smtClean="0"/>
              <a:t>storymap</a:t>
            </a:r>
            <a:r>
              <a:rPr lang="en-US" dirty="0" smtClean="0"/>
              <a:t>: 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[story map ID]&amp;embed</a:t>
            </a:r>
          </a:p>
          <a:p>
            <a:endParaRPr lang="en-US" dirty="0"/>
          </a:p>
          <a:p>
            <a:r>
              <a:rPr lang="en-US" dirty="0" smtClean="0"/>
              <a:t>Example:   </a:t>
            </a:r>
            <a:r>
              <a:rPr lang="en-US" dirty="0">
                <a:hlinkClick r:id="rId3"/>
              </a:rPr>
              <a:t>USFS’s Stakeholder’s Report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4309712" cy="453281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4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Start with a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276600"/>
            <a:ext cx="2057400" cy="1752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6899" y="3269530"/>
            <a:ext cx="2057400" cy="1759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2624" y="3265026"/>
            <a:ext cx="2057400" cy="1764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0954" y="3542024"/>
            <a:ext cx="2059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Introduction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Context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6879" y="3112800"/>
            <a:ext cx="175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Details*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Maps(!)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30110" y="3265026"/>
            <a:ext cx="2035078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Conclusion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Follow-up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90854" y="5868376"/>
            <a:ext cx="444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*An </a:t>
            </a:r>
            <a:r>
              <a:rPr lang="en-US" sz="1400" dirty="0"/>
              <a:t>effective story map often omits irrelevant subjects, categories, and details</a:t>
            </a:r>
            <a:r>
              <a:rPr lang="en-US" sz="1400" dirty="0" smtClean="0"/>
              <a:t>. 	</a:t>
            </a:r>
            <a:r>
              <a:rPr lang="en-US" sz="1400" dirty="0"/>
              <a:t>(</a:t>
            </a:r>
            <a:r>
              <a:rPr lang="en-US" sz="1400" dirty="0" smtClean="0"/>
              <a:t>ESRI, 2016)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09600" y="1830531"/>
            <a:ext cx="591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Think </a:t>
            </a:r>
            <a:r>
              <a:rPr lang="en-US" dirty="0"/>
              <a:t>through your </a:t>
            </a:r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498387" y="4027399"/>
            <a:ext cx="649806" cy="243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2206544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the </a:t>
            </a:r>
            <a:r>
              <a:rPr lang="en-US" sz="1600" dirty="0" smtClean="0"/>
              <a:t>goal (or the point) </a:t>
            </a:r>
            <a:r>
              <a:rPr lang="en-US" sz="1600" dirty="0"/>
              <a:t>of this story</a:t>
            </a:r>
            <a:r>
              <a:rPr lang="en-US" sz="16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How are you going to get the reader there?</a:t>
            </a:r>
            <a:endParaRPr lang="en-US" sz="1600" dirty="0"/>
          </a:p>
        </p:txBody>
      </p:sp>
      <p:sp>
        <p:nvSpPr>
          <p:cNvPr id="16" name="Right Arrow 15"/>
          <p:cNvSpPr/>
          <p:nvPr/>
        </p:nvSpPr>
        <p:spPr>
          <a:xfrm>
            <a:off x="3148431" y="4023030"/>
            <a:ext cx="676458" cy="243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Start with a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16136"/>
            <a:ext cx="4125314" cy="2718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656602"/>
            <a:ext cx="621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Wireframe, mockup, or story board what you intend to do</a:t>
            </a:r>
            <a:endParaRPr lang="en-US" dirty="0"/>
          </a:p>
        </p:txBody>
      </p:sp>
      <p:pic>
        <p:nvPicPr>
          <p:cNvPr id="1028" name="Picture 4" descr="http://pacificintegration.com/wp-content/uploads/2012/11/application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5029200"/>
            <a:ext cx="8080041" cy="12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Explore your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40746" cy="49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Gather your data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Text, images, video – anything that can be displayed on the web can be displayed in a story map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historical data or imagery for purposes of </a:t>
            </a:r>
            <a:r>
              <a:rPr lang="en-US" dirty="0" smtClean="0"/>
              <a:t>context or comparison?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potential map themes will help make your point?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you need to develop or refine a new map in ArcGIS desktop to then publish as a service? 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Build your app/map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52600"/>
            <a:ext cx="7086600" cy="451975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36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Test it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135471" cy="4114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22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Dive in!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48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484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4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946A94-487E-494A-9E61-923E404905C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F0147F3-DD4D-4312-BE32-C263E3C6982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EBE2A1F-354D-4368-9248-1A3181B6B11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E4B015C-AE08-45D6-9F06-D0C52850364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61791E2-0D89-4618-B210-0D92D7F62B2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A3E50DD-7533-44C7-97F4-BF783D78D09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1802CB7-5100-469B-987A-F8F35543999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92D1B28-2A2C-42BB-B53F-78BEC8B81B7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36DA6DE-35ED-49D9-B262-270ED2C9C2B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13943</TotalTime>
  <Words>637</Words>
  <Application>Microsoft Office PowerPoint</Application>
  <PresentationFormat>On-screen Show (4:3)</PresentationFormat>
  <Paragraphs>133</Paragraphs>
  <Slides>29</Slides>
  <Notes>12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Rockwell</vt:lpstr>
      <vt:lpstr>Wingdings 2</vt:lpstr>
      <vt:lpstr>Foundry</vt:lpstr>
      <vt:lpstr>Communicating Your Research Through Story Maps</vt:lpstr>
      <vt:lpstr>What are Story Maps?</vt:lpstr>
      <vt:lpstr>1. Start with a plan</vt:lpstr>
      <vt:lpstr>1. Start with a plan</vt:lpstr>
      <vt:lpstr>2. Explore your options</vt:lpstr>
      <vt:lpstr>3. Gather your data</vt:lpstr>
      <vt:lpstr>4. Build your app/map</vt:lpstr>
      <vt:lpstr>5. Test it out</vt:lpstr>
      <vt:lpstr>5. Dive in!</vt:lpstr>
      <vt:lpstr>Getting Started</vt:lpstr>
      <vt:lpstr>ArcGIS Online (AGOL)</vt:lpstr>
      <vt:lpstr>Story Maps</vt:lpstr>
      <vt:lpstr>AGOL – Many Apps</vt:lpstr>
      <vt:lpstr>AGOL Subscriptions</vt:lpstr>
      <vt:lpstr>AGOL - Managing Items</vt:lpstr>
      <vt:lpstr>AGOL - Make Maps &amp; Add Items</vt:lpstr>
      <vt:lpstr>AGOL - Sharing Items</vt:lpstr>
      <vt:lpstr>AGOL - Groups</vt:lpstr>
      <vt:lpstr>AGOL - Groups</vt:lpstr>
      <vt:lpstr>AGOL - Groups</vt:lpstr>
      <vt:lpstr>AGOL - Spatial Analysis</vt:lpstr>
      <vt:lpstr>AGOL - Service Credits</vt:lpstr>
      <vt:lpstr>Demo: Creating a Story Map Tour from a CSV File</vt:lpstr>
      <vt:lpstr>Making Web Maps</vt:lpstr>
      <vt:lpstr>Make simple maps</vt:lpstr>
      <vt:lpstr>Make fast loading maps</vt:lpstr>
      <vt:lpstr>Choose your basemaps wisely</vt:lpstr>
      <vt:lpstr>Configure your Pop-ups</vt:lpstr>
      <vt:lpstr>Put a website in a story map (if you need to)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for ArcGIS Online</dc:title>
  <dc:creator>Godfrey, Bruce (bgodfrey@uidaho.edu)</dc:creator>
  <cp:lastModifiedBy>Godfrey, Bruce (bgodfrey@uidaho.edu)</cp:lastModifiedBy>
  <cp:revision>414</cp:revision>
  <dcterms:created xsi:type="dcterms:W3CDTF">2006-08-16T00:00:00Z</dcterms:created>
  <dcterms:modified xsi:type="dcterms:W3CDTF">2018-05-18T19:45:46Z</dcterms:modified>
</cp:coreProperties>
</file>