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330" r:id="rId3"/>
    <p:sldId id="409" r:id="rId4"/>
    <p:sldId id="410" r:id="rId5"/>
    <p:sldId id="411" r:id="rId6"/>
    <p:sldId id="412" r:id="rId7"/>
    <p:sldId id="413" r:id="rId8"/>
    <p:sldId id="414" r:id="rId9"/>
    <p:sldId id="415" r:id="rId10"/>
    <p:sldId id="416" r:id="rId11"/>
    <p:sldId id="417" r:id="rId12"/>
    <p:sldId id="418" r:id="rId13"/>
    <p:sldId id="419" r:id="rId14"/>
    <p:sldId id="406" r:id="rId15"/>
    <p:sldId id="280" r:id="rId16"/>
    <p:sldId id="270" r:id="rId17"/>
    <p:sldId id="332" r:id="rId18"/>
    <p:sldId id="323" r:id="rId19"/>
    <p:sldId id="267" r:id="rId20"/>
    <p:sldId id="301" r:id="rId21"/>
    <p:sldId id="294" r:id="rId22"/>
    <p:sldId id="266" r:id="rId23"/>
    <p:sldId id="269" r:id="rId24"/>
    <p:sldId id="299" r:id="rId25"/>
    <p:sldId id="300" r:id="rId26"/>
    <p:sldId id="278" r:id="rId27"/>
    <p:sldId id="268" r:id="rId28"/>
    <p:sldId id="325" r:id="rId29"/>
    <p:sldId id="405" r:id="rId30"/>
    <p:sldId id="322" r:id="rId31"/>
    <p:sldId id="408" r:id="rId32"/>
    <p:sldId id="326" r:id="rId33"/>
    <p:sldId id="407" r:id="rId34"/>
    <p:sldId id="385" r:id="rId35"/>
    <p:sldId id="393" r:id="rId36"/>
    <p:sldId id="404" r:id="rId37"/>
    <p:sldId id="395" r:id="rId38"/>
    <p:sldId id="391" r:id="rId39"/>
    <p:sldId id="386" r:id="rId40"/>
    <p:sldId id="390" r:id="rId41"/>
    <p:sldId id="402" r:id="rId42"/>
    <p:sldId id="383" r:id="rId43"/>
    <p:sldId id="420" r:id="rId44"/>
    <p:sldId id="328" r:id="rId45"/>
    <p:sldId id="281" r:id="rId46"/>
    <p:sldId id="302" r:id="rId47"/>
    <p:sldId id="284" r:id="rId48"/>
    <p:sldId id="334"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7491" autoAdjust="0"/>
  </p:normalViewPr>
  <p:slideViewPr>
    <p:cSldViewPr snapToGrid="0">
      <p:cViewPr>
        <p:scale>
          <a:sx n="60" d="100"/>
          <a:sy n="60" d="100"/>
        </p:scale>
        <p:origin x="2184" y="1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63486300367281"/>
          <c:y val="0.16765881488606907"/>
          <c:w val="0.68477977661176659"/>
          <c:h val="0.67492716005542519"/>
        </c:manualLayout>
      </c:layout>
      <c:lineChart>
        <c:grouping val="standard"/>
        <c:varyColors val="0"/>
        <c:ser>
          <c:idx val="0"/>
          <c:order val="0"/>
          <c:tx>
            <c:strRef>
              <c:f>Sheet1!$B$1</c:f>
              <c:strCache>
                <c:ptCount val="1"/>
                <c:pt idx="0">
                  <c:v>Series 1</c:v>
                </c:pt>
              </c:strCache>
            </c:strRef>
          </c:tx>
          <c:spPr>
            <a:ln w="38100">
              <a:solidFill>
                <a:schemeClr val="tx1"/>
              </a:solidFill>
            </a:ln>
          </c:spPr>
          <c:marker>
            <c:symbol val="none"/>
          </c:marker>
          <c:cat>
            <c:strRef>
              <c:f>Sheet1!$A$2:$A$5</c:f>
              <c:strCache>
                <c:ptCount val="4"/>
                <c:pt idx="0">
                  <c:v>2012</c:v>
                </c:pt>
                <c:pt idx="1">
                  <c:v>2015</c:v>
                </c:pt>
                <c:pt idx="2">
                  <c:v>June 2016</c:v>
                </c:pt>
                <c:pt idx="3">
                  <c:v>December 2016</c:v>
                </c:pt>
              </c:strCache>
            </c:strRef>
          </c:cat>
          <c:val>
            <c:numRef>
              <c:f>Sheet1!$B$2:$B$5</c:f>
              <c:numCache>
                <c:formatCode>General</c:formatCode>
                <c:ptCount val="4"/>
                <c:pt idx="0">
                  <c:v>0</c:v>
                </c:pt>
                <c:pt idx="1">
                  <c:v>145</c:v>
                </c:pt>
                <c:pt idx="2">
                  <c:v>549</c:v>
                </c:pt>
                <c:pt idx="3">
                  <c:v>789</c:v>
                </c:pt>
              </c:numCache>
            </c:numRef>
          </c:val>
          <c:smooth val="0"/>
        </c:ser>
        <c:dLbls>
          <c:showLegendKey val="0"/>
          <c:showVal val="0"/>
          <c:showCatName val="0"/>
          <c:showSerName val="0"/>
          <c:showPercent val="0"/>
          <c:showBubbleSize val="0"/>
        </c:dLbls>
        <c:smooth val="0"/>
        <c:axId val="179506696"/>
        <c:axId val="179507088"/>
      </c:lineChart>
      <c:catAx>
        <c:axId val="179506696"/>
        <c:scaling>
          <c:orientation val="minMax"/>
        </c:scaling>
        <c:delete val="0"/>
        <c:axPos val="b"/>
        <c:numFmt formatCode="General" sourceLinked="0"/>
        <c:majorTickMark val="none"/>
        <c:minorTickMark val="none"/>
        <c:tickLblPos val="nextTo"/>
        <c:spPr>
          <a:ln>
            <a:solidFill>
              <a:prstClr val="black"/>
            </a:solidFill>
          </a:ln>
        </c:spPr>
        <c:txPr>
          <a:bodyPr/>
          <a:lstStyle/>
          <a:p>
            <a:pPr>
              <a:defRPr sz="3000"/>
            </a:pPr>
            <a:endParaRPr lang="en-US"/>
          </a:p>
        </c:txPr>
        <c:crossAx val="179507088"/>
        <c:crosses val="autoZero"/>
        <c:auto val="1"/>
        <c:lblAlgn val="ctr"/>
        <c:lblOffset val="100"/>
        <c:noMultiLvlLbl val="0"/>
      </c:catAx>
      <c:valAx>
        <c:axId val="179507088"/>
        <c:scaling>
          <c:orientation val="minMax"/>
        </c:scaling>
        <c:delete val="0"/>
        <c:axPos val="l"/>
        <c:title>
          <c:tx>
            <c:rich>
              <a:bodyPr rot="0" vert="horz"/>
              <a:lstStyle/>
              <a:p>
                <a:pPr>
                  <a:defRPr/>
                </a:pPr>
                <a:r>
                  <a:rPr lang="en-US" sz="3000" dirty="0" smtClean="0"/>
                  <a:t>Number of Likes</a:t>
                </a:r>
                <a:endParaRPr lang="en-US" sz="3000" dirty="0"/>
              </a:p>
            </c:rich>
          </c:tx>
          <c:layout/>
          <c:overlay val="0"/>
        </c:title>
        <c:numFmt formatCode="General" sourceLinked="1"/>
        <c:majorTickMark val="none"/>
        <c:minorTickMark val="none"/>
        <c:tickLblPos val="nextTo"/>
        <c:spPr>
          <a:ln w="25400">
            <a:solidFill>
              <a:schemeClr val="tx1"/>
            </a:solidFill>
          </a:ln>
        </c:spPr>
        <c:txPr>
          <a:bodyPr/>
          <a:lstStyle/>
          <a:p>
            <a:pPr>
              <a:defRPr sz="3000"/>
            </a:pPr>
            <a:endParaRPr lang="en-US"/>
          </a:p>
        </c:txPr>
        <c:crossAx val="179506696"/>
        <c:crosses val="autoZero"/>
        <c:crossBetween val="between"/>
        <c:majorUnit val="200"/>
      </c:valAx>
      <c:spPr>
        <a:noFill/>
        <a:ln w="25400"/>
      </c:spPr>
    </c:plotArea>
    <c:plotVisOnly val="1"/>
    <c:dispBlanksAs val="gap"/>
    <c:showDLblsOverMax val="0"/>
  </c:chart>
  <c:spPr>
    <a:solidFill>
      <a:schemeClr val="bg1">
        <a:alpha val="64000"/>
      </a:schemeClr>
    </a:solidFill>
  </c:spPr>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pPr/>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pPr/>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jpeg"/><Relationship Id="rId7"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png"/><Relationship Id="rId3" Type="http://schemas.openxmlformats.org/officeDocument/2006/relationships/image" Target="../media/image29.gif"/><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3.jpeg"/><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8.jpeg"/><Relationship Id="rId5" Type="http://schemas.openxmlformats.org/officeDocument/2006/relationships/image" Target="../media/image28.png"/><Relationship Id="rId15" Type="http://schemas.openxmlformats.org/officeDocument/2006/relationships/image" Target="../media/image43.pn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38.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jpe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0.jpe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60.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jpeg"/><Relationship Id="rId7" Type="http://schemas.openxmlformats.org/officeDocument/2006/relationships/image" Target="../media/image60.pn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27.png"/><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png"/><Relationship Id="rId7" Type="http://schemas.openxmlformats.org/officeDocument/2006/relationships/image" Target="../media/image95.pn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3.jpeg"/><Relationship Id="rId10" Type="http://schemas.openxmlformats.org/officeDocument/2006/relationships/image" Target="../media/image98.png"/><Relationship Id="rId4" Type="http://schemas.openxmlformats.org/officeDocument/2006/relationships/image" Target="../media/image2.pn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mber\Desktop\RP Newsletters\2016 10 October\Wyoming-Rangelands.jpg"/>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3" name="TextBox 2"/>
          <p:cNvSpPr txBox="1"/>
          <p:nvPr/>
        </p:nvSpPr>
        <p:spPr>
          <a:xfrm>
            <a:off x="0" y="1050878"/>
            <a:ext cx="12192000" cy="861774"/>
          </a:xfrm>
          <a:prstGeom prst="rect">
            <a:avLst/>
          </a:prstGeom>
          <a:noFill/>
        </p:spPr>
        <p:txBody>
          <a:bodyPr wrap="square" rtlCol="0">
            <a:spAutoFit/>
          </a:bodyPr>
          <a:lstStyle/>
          <a:p>
            <a:pPr algn="ctr"/>
            <a:r>
              <a:rPr lang="en-US" sz="5000" b="1" dirty="0" smtClean="0">
                <a:effectLst>
                  <a:outerShdw blurRad="50800" dist="38100" dir="2700000" algn="tl" rotWithShape="0">
                    <a:prstClr val="black">
                      <a:alpha val="40000"/>
                    </a:prstClr>
                  </a:outerShdw>
                </a:effectLst>
              </a:rPr>
              <a:t>Greetings from the Rangelands Partnership</a:t>
            </a:r>
            <a:endParaRPr lang="en-US" sz="5000" b="1" dirty="0">
              <a:effectLst>
                <a:outerShdw blurRad="50800" dist="38100" dir="2700000" algn="tl" rotWithShape="0">
                  <a:prstClr val="black">
                    <a:alpha val="40000"/>
                  </a:prstClr>
                </a:outerShdw>
              </a:effectLst>
            </a:endParaRPr>
          </a:p>
        </p:txBody>
      </p:sp>
      <p:pic>
        <p:nvPicPr>
          <p:cNvPr id="1029" name="Picture 5" descr="https://globalrangelands.org/sites/globalrangelands.org/files/globalrangelands-logo.png"/>
          <p:cNvPicPr>
            <a:picLocks noChangeAspect="1" noChangeArrowheads="1"/>
          </p:cNvPicPr>
          <p:nvPr/>
        </p:nvPicPr>
        <p:blipFill>
          <a:blip r:embed="rId3" cstate="print"/>
          <a:srcRect/>
          <a:stretch>
            <a:fillRect/>
          </a:stretch>
        </p:blipFill>
        <p:spPr bwMode="auto">
          <a:xfrm>
            <a:off x="2038967" y="2875047"/>
            <a:ext cx="3502025" cy="1064525"/>
          </a:xfrm>
          <a:prstGeom prst="rect">
            <a:avLst/>
          </a:prstGeom>
          <a:solidFill>
            <a:schemeClr val="bg1"/>
          </a:solidFill>
        </p:spPr>
      </p:pic>
      <p:pic>
        <p:nvPicPr>
          <p:cNvPr id="1031" name="Picture 7" descr="https://globalrangelands.org/sites/globalrangelands.org/files/site_logos/logo_rlw_300dpi.jpg"/>
          <p:cNvPicPr>
            <a:picLocks noChangeAspect="1" noChangeArrowheads="1"/>
          </p:cNvPicPr>
          <p:nvPr/>
        </p:nvPicPr>
        <p:blipFill>
          <a:blip r:embed="rId4" cstate="print"/>
          <a:srcRect/>
          <a:stretch>
            <a:fillRect/>
          </a:stretch>
        </p:blipFill>
        <p:spPr bwMode="auto">
          <a:xfrm>
            <a:off x="6905767" y="2866031"/>
            <a:ext cx="3316406" cy="1082557"/>
          </a:xfrm>
          <a:prstGeom prst="rect">
            <a:avLst/>
          </a:prstGeom>
          <a:noFill/>
        </p:spPr>
      </p:pic>
      <p:pic>
        <p:nvPicPr>
          <p:cNvPr id="1034" name="Picture 10" descr="C:\Users\amber\Desktop\RP Newsletters\10 2015 Oct\Images for Oct 2015 NL\TRP logo.png"/>
          <p:cNvPicPr>
            <a:picLocks noChangeAspect="1" noChangeArrowheads="1"/>
          </p:cNvPicPr>
          <p:nvPr/>
        </p:nvPicPr>
        <p:blipFill>
          <a:blip r:embed="rId5" cstate="print"/>
          <a:srcRect/>
          <a:stretch>
            <a:fillRect/>
          </a:stretch>
        </p:blipFill>
        <p:spPr bwMode="auto">
          <a:xfrm>
            <a:off x="9103045" y="5131558"/>
            <a:ext cx="2801760" cy="1516825"/>
          </a:xfrm>
          <a:prstGeom prst="rect">
            <a:avLst/>
          </a:prstGeom>
          <a:noFill/>
        </p:spPr>
      </p:pic>
      <p:sp>
        <p:nvSpPr>
          <p:cNvPr id="9" name="Rectangle 8"/>
          <p:cNvSpPr/>
          <p:nvPr/>
        </p:nvSpPr>
        <p:spPr>
          <a:xfrm>
            <a:off x="0" y="2068605"/>
            <a:ext cx="12192000" cy="553998"/>
          </a:xfrm>
          <a:prstGeom prst="rect">
            <a:avLst/>
          </a:prstGeom>
          <a:noFill/>
        </p:spPr>
        <p:txBody>
          <a:bodyPr wrap="square">
            <a:spAutoFit/>
          </a:bodyPr>
          <a:lstStyle/>
          <a:p>
            <a:pPr algn="ctr"/>
            <a:r>
              <a:rPr lang="en-US" sz="3000" dirty="0" smtClean="0">
                <a:effectLst>
                  <a:outerShdw blurRad="50800" dist="38100" dir="2700000" algn="tl" rotWithShape="0">
                    <a:prstClr val="black">
                      <a:alpha val="40000"/>
                    </a:prstClr>
                  </a:outerShdw>
                </a:effectLst>
              </a:rPr>
              <a:t>Access Thousands of Rangeland Resources</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content-lga3-1.xx.fbcdn.net/v/t1.0-9/14570491_922289857003_439933631499541159_n.jpg?oh=976658bb77a93acfef62d76ff0f59887&amp;oe=58CC872D"/>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7" name="TextBox 6"/>
          <p:cNvSpPr txBox="1"/>
          <p:nvPr/>
        </p:nvSpPr>
        <p:spPr>
          <a:xfrm>
            <a:off x="0" y="843677"/>
            <a:ext cx="6747641" cy="5170646"/>
          </a:xfrm>
          <a:prstGeom prst="rect">
            <a:avLst/>
          </a:prstGeom>
          <a:solidFill>
            <a:schemeClr val="tx1">
              <a:alpha val="85000"/>
            </a:schemeClr>
          </a:solidFill>
        </p:spPr>
        <p:txBody>
          <a:bodyPr wrap="square" rtlCol="0" anchor="ctr">
            <a:spAutoFit/>
          </a:bodyPr>
          <a:lstStyle/>
          <a:p>
            <a:pPr marL="228600"/>
            <a:r>
              <a:rPr lang="en-US" sz="3000" dirty="0" smtClean="0">
                <a:solidFill>
                  <a:schemeClr val="bg1"/>
                </a:solidFill>
                <a:effectLst>
                  <a:outerShdw blurRad="50800" dist="38100" dir="2700000" algn="tl" rotWithShape="0">
                    <a:prstClr val="black">
                      <a:alpha val="40000"/>
                    </a:prstClr>
                  </a:outerShdw>
                </a:effectLst>
              </a:rPr>
              <a:t>Version 4: Rangelands West </a:t>
            </a:r>
          </a:p>
          <a:p>
            <a:pPr marL="228600"/>
            <a:r>
              <a:rPr lang="en-US" sz="3000" dirty="0" smtClean="0">
                <a:solidFill>
                  <a:schemeClr val="bg1"/>
                </a:solidFill>
                <a:effectLst>
                  <a:outerShdw blurRad="50800" dist="38100" dir="2700000" algn="tl" rotWithShape="0">
                    <a:prstClr val="black">
                      <a:alpha val="40000"/>
                    </a:prstClr>
                  </a:outerShdw>
                </a:effectLst>
              </a:rPr>
              <a:t>Website Redesign</a:t>
            </a:r>
          </a:p>
          <a:p>
            <a:pPr marL="228600"/>
            <a:endParaRPr lang="en-US" sz="3000" dirty="0" smtClean="0">
              <a:solidFill>
                <a:schemeClr val="bg1"/>
              </a:solidFill>
              <a:effectLst>
                <a:outerShdw blurRad="50800" dist="38100" dir="2700000" algn="tl" rotWithShape="0">
                  <a:prstClr val="black">
                    <a:alpha val="40000"/>
                  </a:prstClr>
                </a:outerShdw>
              </a:effectLst>
            </a:endParaRPr>
          </a:p>
          <a:p>
            <a:pPr marL="228600"/>
            <a:r>
              <a:rPr lang="en-US" sz="3000" dirty="0">
                <a:solidFill>
                  <a:schemeClr val="bg1"/>
                </a:solidFill>
                <a:effectLst>
                  <a:outerShdw blurRad="50800" dist="38100" dir="2700000" algn="tl" rotWithShape="0">
                    <a:prstClr val="black">
                      <a:alpha val="40000"/>
                    </a:prstClr>
                  </a:outerShdw>
                </a:effectLst>
              </a:rPr>
              <a:t>A</a:t>
            </a:r>
            <a:r>
              <a:rPr lang="en-US" sz="3000" dirty="0" smtClean="0">
                <a:solidFill>
                  <a:schemeClr val="bg1"/>
                </a:solidFill>
                <a:effectLst>
                  <a:outerShdw blurRad="50800" dist="38100" dir="2700000" algn="tl" rotWithShape="0">
                    <a:prstClr val="black">
                      <a:alpha val="40000"/>
                    </a:prstClr>
                  </a:outerShdw>
                </a:effectLst>
              </a:rPr>
              <a:t> grant from USDA-</a:t>
            </a:r>
            <a:r>
              <a:rPr lang="en-US" sz="3000" dirty="0" err="1" smtClean="0">
                <a:solidFill>
                  <a:schemeClr val="bg1"/>
                </a:solidFill>
                <a:effectLst>
                  <a:outerShdw blurRad="50800" dist="38100" dir="2700000" algn="tl" rotWithShape="0">
                    <a:prstClr val="black">
                      <a:alpha val="40000"/>
                    </a:prstClr>
                  </a:outerShdw>
                </a:effectLst>
              </a:rPr>
              <a:t>eXtension</a:t>
            </a:r>
            <a:r>
              <a:rPr lang="en-US" sz="3000" dirty="0" smtClean="0">
                <a:solidFill>
                  <a:schemeClr val="bg1"/>
                </a:solidFill>
                <a:effectLst>
                  <a:outerShdw blurRad="50800" dist="38100" dir="2700000" algn="tl" rotWithShape="0">
                    <a:prstClr val="black">
                      <a:alpha val="40000"/>
                    </a:prstClr>
                  </a:outerShdw>
                </a:effectLst>
              </a:rPr>
              <a:t> provided the opportunity to identify stakeholder social media and web preferences, and to optimize and coordinate related websites. The information gained from the ‘</a:t>
            </a:r>
            <a:r>
              <a:rPr lang="en-US" sz="3000" dirty="0" err="1" smtClean="0">
                <a:solidFill>
                  <a:schemeClr val="bg1"/>
                </a:solidFill>
                <a:effectLst>
                  <a:outerShdw blurRad="50800" dist="38100" dir="2700000" algn="tl" rotWithShape="0">
                    <a:prstClr val="black">
                      <a:alpha val="40000"/>
                    </a:prstClr>
                  </a:outerShdw>
                </a:effectLst>
              </a:rPr>
              <a:t>eXtension</a:t>
            </a:r>
            <a:r>
              <a:rPr lang="en-US" sz="3000" dirty="0" smtClean="0">
                <a:solidFill>
                  <a:schemeClr val="bg1"/>
                </a:solidFill>
                <a:effectLst>
                  <a:outerShdw blurRad="50800" dist="38100" dir="2700000" algn="tl" rotWithShape="0">
                    <a:prstClr val="black">
                      <a:alpha val="40000"/>
                    </a:prstClr>
                  </a:outerShdw>
                </a:effectLst>
              </a:rPr>
              <a:t>’ optimization grant led to a full redesign of all </a:t>
            </a:r>
            <a:r>
              <a:rPr lang="en-US" sz="3000" dirty="0" smtClean="0">
                <a:solidFill>
                  <a:schemeClr val="bg1"/>
                </a:solidFill>
                <a:effectLst>
                  <a:outerShdw blurRad="50800" dist="38100" dir="2700000" algn="tl" rotWithShape="0">
                    <a:prstClr val="black">
                      <a:alpha val="40000"/>
                    </a:prstClr>
                  </a:outerShdw>
                </a:effectLst>
              </a:rPr>
              <a:t>websites</a:t>
            </a:r>
            <a:r>
              <a:rPr lang="en-US" sz="3000" dirty="0" smtClean="0">
                <a:solidFill>
                  <a:schemeClr val="bg1"/>
                </a:solidFill>
                <a:effectLst>
                  <a:outerShdw blurRad="50800" dist="38100" dir="2700000" algn="tl" rotWithShape="0">
                    <a:prstClr val="black">
                      <a:alpha val="40000"/>
                    </a:prstClr>
                  </a:outerShdw>
                </a:effectLst>
              </a:rPr>
              <a:t>.</a:t>
            </a:r>
          </a:p>
          <a:p>
            <a:pPr marL="228600"/>
            <a:endParaRPr lang="en-US" sz="3000"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3" name="Picture 2" descr="4EF600FE-A1DC-4A13-AC00-61B36D9F8AF1"/>
          <p:cNvPicPr>
            <a:picLocks noChangeAspect="1" noChangeArrowheads="1"/>
          </p:cNvPicPr>
          <p:nvPr/>
        </p:nvPicPr>
        <p:blipFill>
          <a:blip r:embed="rId3" cstate="print">
            <a:extLst>
              <a:ext uri="{28A0092B-C50C-407E-A947-70E740481C1C}">
                <a14:useLocalDpi xmlns:a14="http://schemas.microsoft.com/office/drawing/2010/main" val="0"/>
              </a:ext>
            </a:extLst>
          </a:blip>
          <a:srcRect l="15385" r="19505" b="10011"/>
          <a:stretch>
            <a:fillRect/>
          </a:stretch>
        </p:blipFill>
        <p:spPr bwMode="auto">
          <a:xfrm>
            <a:off x="6750353" y="441432"/>
            <a:ext cx="4560642" cy="622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lh3.googleusercontent.com/NvuxqXVgLfOuQB5sHAIvrwApmwVarriJW7R2KAq5sGJ4aSzm7dZfwNEtO60VIzt7EvprGbFy2IrqN5XHp6cIRI374wcOiwbzrXasSIiPbucIruRgTO1scJsR5KMmvCqk5-_p7CzXRwpVbyBZXLoTLNXZGXcP04b2GU5KVdY6lmf7QiVTUjERUHryLJTaJqnDf7-tgOhX-waQ1KOmwdXBDmv-4lVqGocLk_5tIx3CsxH6Qwy1UlxiZ7MTwORN4rR9qEEinedvaZT6z9vW-WTcY6bQ9ffLiDAosPDqGglhepSz0t7hdE9BpZBxlYAnjB4sXy3-qoIMUe14SQgzxeQ2aONAszm4fmeJHV4o2XhPQbviTp_sqaSOZe6bN68tR4p-bP0g51XRAM4asodg3usHN0ltxxjp8Km6EaFRUjAluM3E7-8OZO9TQmlvyqII5sKpswx0ncz4IE6WrCp0zgnXm_jtVAONCWeRVh8zNR5rrIBZJxuH1Dt68N7CREdfFXX9r92Jke4VaekSNsvCEanzciKWa2RDATcF-Vg1iRFf7nb8Ql4lI-tqZQ2JMFRVrF2IJkbUiw1P9vaqX3dbTC5pMhRbq3A9557lxYi30WYmWOfG_gnnkQ=w875-h638-no"/>
          <p:cNvPicPr>
            <a:picLocks noChangeAspect="1" noChangeArrowheads="1"/>
          </p:cNvPicPr>
          <p:nvPr/>
        </p:nvPicPr>
        <p:blipFill>
          <a:blip r:embed="rId2" cstate="print"/>
          <a:srcRect/>
          <a:stretch>
            <a:fillRect/>
          </a:stretch>
        </p:blipFill>
        <p:spPr bwMode="auto">
          <a:xfrm>
            <a:off x="-1" y="0"/>
            <a:ext cx="12192001" cy="6871233"/>
          </a:xfrm>
          <a:prstGeom prst="rect">
            <a:avLst/>
          </a:prstGeom>
          <a:noFill/>
        </p:spPr>
      </p:pic>
      <p:sp>
        <p:nvSpPr>
          <p:cNvPr id="6" name="TextBox 5"/>
          <p:cNvSpPr txBox="1"/>
          <p:nvPr/>
        </p:nvSpPr>
        <p:spPr>
          <a:xfrm>
            <a:off x="0" y="992161"/>
            <a:ext cx="4209393" cy="4247317"/>
          </a:xfrm>
          <a:prstGeom prst="rect">
            <a:avLst/>
          </a:prstGeom>
          <a:solidFill>
            <a:schemeClr val="tx1">
              <a:alpha val="80000"/>
            </a:schemeClr>
          </a:solidFill>
        </p:spPr>
        <p:txBody>
          <a:bodyPr wrap="square" rtlCol="0">
            <a:spAutoFit/>
          </a:bodyPr>
          <a:lstStyle/>
          <a:p>
            <a:pPr marL="228600"/>
            <a:r>
              <a:rPr lang="en-US" sz="3000" dirty="0" smtClean="0">
                <a:solidFill>
                  <a:schemeClr val="bg1"/>
                </a:solidFill>
                <a:effectLst>
                  <a:outerShdw blurRad="50800" dist="38100" dir="2700000" algn="tl" rotWithShape="0">
                    <a:prstClr val="black">
                      <a:alpha val="40000"/>
                    </a:prstClr>
                  </a:outerShdw>
                </a:effectLst>
              </a:rPr>
              <a:t>Version 4: </a:t>
            </a:r>
          </a:p>
          <a:p>
            <a:pPr marL="228600"/>
            <a:r>
              <a:rPr lang="en-US" sz="3000" dirty="0" smtClean="0">
                <a:solidFill>
                  <a:schemeClr val="bg1"/>
                </a:solidFill>
                <a:effectLst>
                  <a:outerShdw blurRad="50800" dist="38100" dir="2700000" algn="tl" rotWithShape="0">
                    <a:prstClr val="black">
                      <a:alpha val="40000"/>
                    </a:prstClr>
                  </a:outerShdw>
                </a:effectLst>
              </a:rPr>
              <a:t>State-level Resources </a:t>
            </a:r>
          </a:p>
          <a:p>
            <a:pPr marL="228600"/>
            <a:endParaRPr lang="en-US" sz="3000" dirty="0" smtClean="0">
              <a:solidFill>
                <a:schemeClr val="bg1"/>
              </a:solidFill>
              <a:effectLst>
                <a:outerShdw blurRad="50800" dist="38100" dir="2700000" algn="tl" rotWithShape="0">
                  <a:prstClr val="black">
                    <a:alpha val="40000"/>
                  </a:prstClr>
                </a:outerShdw>
              </a:effectLst>
            </a:endParaRPr>
          </a:p>
          <a:p>
            <a:pPr marL="228600"/>
            <a:r>
              <a:rPr lang="en-US" sz="3000" dirty="0" smtClean="0">
                <a:solidFill>
                  <a:schemeClr val="bg1"/>
                </a:solidFill>
                <a:effectLst>
                  <a:outerShdw blurRad="50800" dist="38100" dir="2700000" algn="tl" rotWithShape="0">
                    <a:prstClr val="black">
                      <a:alpha val="40000"/>
                    </a:prstClr>
                  </a:outerShdw>
                </a:effectLst>
              </a:rPr>
              <a:t>Partners were able to use a Rangelands West template (Arizona) or a </a:t>
            </a:r>
            <a:r>
              <a:rPr lang="en-US" sz="3000" dirty="0" err="1" smtClean="0">
                <a:solidFill>
                  <a:schemeClr val="bg1"/>
                </a:solidFill>
                <a:effectLst>
                  <a:outerShdw blurRad="50800" dist="38100" dir="2700000" algn="tl" rotWithShape="0">
                    <a:prstClr val="black">
                      <a:alpha val="40000"/>
                    </a:prstClr>
                  </a:outerShdw>
                </a:effectLst>
              </a:rPr>
              <a:t>LibGuide</a:t>
            </a:r>
            <a:r>
              <a:rPr lang="en-US" sz="3000" dirty="0" smtClean="0">
                <a:solidFill>
                  <a:schemeClr val="bg1"/>
                </a:solidFill>
                <a:effectLst>
                  <a:outerShdw blurRad="50800" dist="38100" dir="2700000" algn="tl" rotWithShape="0">
                    <a:prstClr val="black">
                      <a:alpha val="40000"/>
                    </a:prstClr>
                  </a:outerShdw>
                </a:effectLst>
              </a:rPr>
              <a:t> approach (Nevada) to state websites</a:t>
            </a:r>
          </a:p>
        </p:txBody>
      </p:sp>
      <p:sp>
        <p:nvSpPr>
          <p:cNvPr id="8" name="TextBox 7"/>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pic>
        <p:nvPicPr>
          <p:cNvPr id="3" name="Picture 2" descr="C:\Users\jpfander\AppData\Local\Microsoft\Windows\Temporary Internet Files\Content.Outlook\H0XF38NR\AZ-rangelands-3.jpg"/>
          <p:cNvPicPr>
            <a:picLocks noChangeAspect="1" noChangeArrowheads="1"/>
          </p:cNvPicPr>
          <p:nvPr/>
        </p:nvPicPr>
        <p:blipFill>
          <a:blip r:embed="rId3" cstate="print">
            <a:extLst>
              <a:ext uri="{28A0092B-C50C-407E-A947-70E740481C1C}">
                <a14:useLocalDpi xmlns:a14="http://schemas.microsoft.com/office/drawing/2010/main" val="0"/>
              </a:ext>
            </a:extLst>
          </a:blip>
          <a:srcRect l="11799" r="11496"/>
          <a:stretch>
            <a:fillRect/>
          </a:stretch>
        </p:blipFill>
        <p:spPr bwMode="auto">
          <a:xfrm>
            <a:off x="4187716" y="424863"/>
            <a:ext cx="3984096" cy="5669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00" t="7289" r="23444" b="12711"/>
          <a:stretch/>
        </p:blipFill>
        <p:spPr bwMode="auto">
          <a:xfrm>
            <a:off x="7432872" y="2490295"/>
            <a:ext cx="436499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rangle.org globe"/>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
        <p:nvSpPr>
          <p:cNvPr id="3" name="Oval 2"/>
          <p:cNvSpPr/>
          <p:nvPr/>
        </p:nvSpPr>
        <p:spPr>
          <a:xfrm>
            <a:off x="2430379" y="1"/>
            <a:ext cx="7387389" cy="6858000"/>
          </a:xfrm>
          <a:prstGeom prst="ellipse">
            <a:avLst/>
          </a:prstGeom>
          <a:solidFill>
            <a:schemeClr val="accent1">
              <a:lumMod val="20000"/>
              <a:lumOff val="80000"/>
              <a:alpha val="3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3600" b="1" dirty="0" smtClean="0">
                <a:solidFill>
                  <a:schemeClr val="tx1"/>
                </a:solidFill>
                <a:effectLst>
                  <a:outerShdw blurRad="50800" dist="38100" dir="2700000" algn="tl" rotWithShape="0">
                    <a:prstClr val="black">
                      <a:alpha val="40000"/>
                    </a:prstClr>
                  </a:outerShdw>
                </a:effectLst>
              </a:rPr>
              <a:t>Going Global</a:t>
            </a:r>
          </a:p>
          <a:p>
            <a:pPr marL="228600" algn="ctr"/>
            <a:endParaRPr lang="en-US" sz="1200" b="1" dirty="0" smtClean="0">
              <a:solidFill>
                <a:schemeClr val="tx1"/>
              </a:solidFill>
              <a:effectLst>
                <a:outerShdw blurRad="50800" dist="38100" dir="2700000" algn="tl" rotWithShape="0">
                  <a:prstClr val="black">
                    <a:alpha val="40000"/>
                  </a:prstClr>
                </a:outerShdw>
              </a:effectLst>
            </a:endParaRPr>
          </a:p>
          <a:p>
            <a:pPr marL="228600" algn="ctr"/>
            <a:r>
              <a:rPr lang="en-US" sz="3200" dirty="0" smtClean="0">
                <a:solidFill>
                  <a:schemeClr val="tx1"/>
                </a:solidFill>
                <a:effectLst>
                  <a:outerShdw blurRad="50800" dist="38100" dir="2700000" algn="tl" rotWithShape="0">
                    <a:prstClr val="black">
                      <a:alpha val="40000"/>
                    </a:prstClr>
                  </a:outerShdw>
                </a:effectLst>
              </a:rPr>
              <a:t>In 2010, the </a:t>
            </a:r>
            <a:r>
              <a:rPr lang="en-US" sz="3200" dirty="0" smtClean="0">
                <a:solidFill>
                  <a:schemeClr val="tx1"/>
                </a:solidFill>
                <a:effectLst>
                  <a:outerShdw blurRad="50800" dist="38100" dir="2700000" algn="tl" rotWithShape="0">
                    <a:prstClr val="black">
                      <a:alpha val="40000"/>
                    </a:prstClr>
                  </a:outerShdw>
                </a:effectLst>
              </a:rPr>
              <a:t>Rangelands West Partnership received a USDA International Science </a:t>
            </a:r>
            <a:r>
              <a:rPr lang="en-US" sz="3200" dirty="0" smtClean="0">
                <a:solidFill>
                  <a:schemeClr val="tx1"/>
                </a:solidFill>
                <a:effectLst>
                  <a:outerShdw blurRad="50800" dist="38100" dir="2700000" algn="tl" rotWithShape="0">
                    <a:prstClr val="black">
                      <a:alpha val="40000"/>
                    </a:prstClr>
                  </a:outerShdw>
                </a:effectLst>
              </a:rPr>
              <a:t>and </a:t>
            </a:r>
            <a:r>
              <a:rPr lang="en-US" sz="3200" dirty="0" smtClean="0">
                <a:solidFill>
                  <a:schemeClr val="tx1"/>
                </a:solidFill>
                <a:effectLst>
                  <a:outerShdw blurRad="50800" dist="38100" dir="2700000" algn="tl" rotWithShape="0">
                    <a:prstClr val="black">
                      <a:alpha val="40000"/>
                    </a:prstClr>
                  </a:outerShdw>
                </a:effectLst>
              </a:rPr>
              <a:t>Education grant to expand to a global presence.  Collaborating with FAO, Rangelands Australia, and Southern Africa (GSSA</a:t>
            </a:r>
            <a:r>
              <a:rPr lang="en-US" sz="3200" dirty="0" smtClean="0">
                <a:solidFill>
                  <a:schemeClr val="tx1"/>
                </a:solidFill>
                <a:effectLst>
                  <a:outerShdw blurRad="50800" dist="38100" dir="2700000" algn="tl" rotWithShape="0">
                    <a:prstClr val="black">
                      <a:alpha val="40000"/>
                    </a:prstClr>
                  </a:outerShdw>
                </a:effectLst>
              </a:rPr>
              <a:t>), </a:t>
            </a:r>
            <a:r>
              <a:rPr lang="en-US" sz="3200" dirty="0" smtClean="0">
                <a:solidFill>
                  <a:schemeClr val="tx1"/>
                </a:solidFill>
                <a:effectLst>
                  <a:outerShdw blurRad="50800" dist="38100" dir="2700000" algn="tl" rotWithShape="0">
                    <a:prstClr val="black">
                      <a:alpha val="40000"/>
                    </a:prstClr>
                  </a:outerShdw>
                </a:effectLst>
              </a:rPr>
              <a:t>led to the development of the “GlobalRangelands.org” </a:t>
            </a:r>
          </a:p>
          <a:p>
            <a:pPr marL="228600" algn="ctr"/>
            <a:r>
              <a:rPr lang="en-US" sz="3200" dirty="0">
                <a:solidFill>
                  <a:schemeClr val="tx1"/>
                </a:solidFill>
                <a:effectLst>
                  <a:outerShdw blurRad="50800" dist="38100" dir="2700000" algn="tl" rotWithShape="0">
                    <a:prstClr val="black">
                      <a:alpha val="40000"/>
                    </a:prstClr>
                  </a:outerShdw>
                </a:effectLst>
              </a:rPr>
              <a:t>w</a:t>
            </a:r>
            <a:r>
              <a:rPr lang="en-US" sz="3200" dirty="0" smtClean="0">
                <a:solidFill>
                  <a:schemeClr val="tx1"/>
                </a:solidFill>
                <a:effectLst>
                  <a:outerShdw blurRad="50800" dist="38100" dir="2700000" algn="tl" rotWithShape="0">
                    <a:prstClr val="black">
                      <a:alpha val="40000"/>
                    </a:prstClr>
                  </a:outerShdw>
                </a:effectLst>
              </a:rPr>
              <a:t>ebsite and database.</a:t>
            </a:r>
          </a:p>
        </p:txBody>
      </p:sp>
      <p:pic>
        <p:nvPicPr>
          <p:cNvPr id="4" name="Picture 3"/>
          <p:cNvPicPr>
            <a:picLocks noChangeAspect="1"/>
          </p:cNvPicPr>
          <p:nvPr/>
        </p:nvPicPr>
        <p:blipFill>
          <a:blip r:embed="rId3" cstate="print">
            <a:lum bright="2000" contrast="28000"/>
            <a:extLst>
              <a:ext uri="{28A0092B-C50C-407E-A947-70E740481C1C}">
                <a14:useLocalDpi xmlns:a14="http://schemas.microsoft.com/office/drawing/2010/main" val="0"/>
              </a:ext>
            </a:extLst>
          </a:blip>
          <a:srcRect l="8439" t="8087" r="23876" b="5842"/>
          <a:stretch>
            <a:fillRect/>
          </a:stretch>
        </p:blipFill>
        <p:spPr>
          <a:xfrm>
            <a:off x="8647612" y="783771"/>
            <a:ext cx="2272937" cy="1946366"/>
          </a:xfrm>
          <a:prstGeom prst="rect">
            <a:avLst/>
          </a:prstGeom>
        </p:spPr>
      </p:pic>
      <p:pic>
        <p:nvPicPr>
          <p:cNvPr id="5" name="Picture 9"/>
          <p:cNvPicPr>
            <a:picLocks noChangeAspect="1" noChangeArrowheads="1"/>
          </p:cNvPicPr>
          <p:nvPr/>
        </p:nvPicPr>
        <p:blipFill>
          <a:blip r:embed="rId4" cstate="print"/>
          <a:srcRect/>
          <a:stretch>
            <a:fillRect/>
          </a:stretch>
        </p:blipFill>
        <p:spPr bwMode="auto">
          <a:xfrm>
            <a:off x="10543588" y="289891"/>
            <a:ext cx="1370116" cy="990600"/>
          </a:xfrm>
          <a:prstGeom prst="rect">
            <a:avLst/>
          </a:prstGeom>
          <a:noFill/>
          <a:ln w="9525">
            <a:solidFill>
              <a:schemeClr val="accent1">
                <a:lumMod val="50000"/>
              </a:schemeClr>
            </a:solidFill>
            <a:miter lim="800000"/>
            <a:headEnd/>
            <a:tailEnd/>
          </a:ln>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24658" t="10647" r="20797"/>
          <a:stretch>
            <a:fillRect/>
          </a:stretch>
        </p:blipFill>
        <p:spPr>
          <a:xfrm>
            <a:off x="1704559" y="4528135"/>
            <a:ext cx="1828800" cy="1984959"/>
          </a:xfrm>
          <a:prstGeom prst="rect">
            <a:avLst/>
          </a:prstGeom>
        </p:spPr>
      </p:pic>
      <p:pic>
        <p:nvPicPr>
          <p:cNvPr id="8" name="Picture 4" descr="https://globalrangelands.org/sites/globalrangelands.org/files/styles/medium/public/2000px-FAO_logo.svg_.png?itok=4YspXNMp"/>
          <p:cNvPicPr>
            <a:picLocks noChangeAspect="1" noChangeArrowheads="1"/>
          </p:cNvPicPr>
          <p:nvPr/>
        </p:nvPicPr>
        <p:blipFill>
          <a:blip r:embed="rId6" cstate="print"/>
          <a:srcRect/>
          <a:stretch>
            <a:fillRect/>
          </a:stretch>
        </p:blipFill>
        <p:spPr bwMode="auto">
          <a:xfrm>
            <a:off x="395868" y="4151786"/>
            <a:ext cx="1368827" cy="1368828"/>
          </a:xfrm>
          <a:prstGeom prst="rect">
            <a:avLst/>
          </a:prstGeom>
          <a:noFill/>
        </p:spPr>
      </p:pic>
      <p:pic>
        <p:nvPicPr>
          <p:cNvPr id="9" name="Picture 7" descr="https://globalrangelands.org/sites/globalrangelands.org/files/site_logos/logo_rlw_300dpi.jpg"/>
          <p:cNvPicPr>
            <a:picLocks noChangeAspect="1" noChangeArrowheads="1"/>
          </p:cNvPicPr>
          <p:nvPr/>
        </p:nvPicPr>
        <p:blipFill>
          <a:blip r:embed="rId7" cstate="print"/>
          <a:srcRect/>
          <a:stretch>
            <a:fillRect/>
          </a:stretch>
        </p:blipFill>
        <p:spPr bwMode="auto">
          <a:xfrm>
            <a:off x="395868" y="289891"/>
            <a:ext cx="3241522" cy="1058113"/>
          </a:xfrm>
          <a:prstGeom prst="rect">
            <a:avLst/>
          </a:prstGeom>
          <a:noFill/>
        </p:spPr>
      </p:pic>
      <p:sp>
        <p:nvSpPr>
          <p:cNvPr id="11" name="TextBox 10"/>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pic>
        <p:nvPicPr>
          <p:cNvPr id="12" name="Picture 2" descr="C:\Users\amber\Desktop\RP Newsletters\2016 9 Sept\GSSA.gif"/>
          <p:cNvPicPr>
            <a:picLocks noChangeAspect="1" noChangeArrowheads="1"/>
          </p:cNvPicPr>
          <p:nvPr/>
        </p:nvPicPr>
        <p:blipFill>
          <a:blip r:embed="rId8" cstate="print"/>
          <a:srcRect/>
          <a:stretch>
            <a:fillRect/>
          </a:stretch>
        </p:blipFill>
        <p:spPr bwMode="auto">
          <a:xfrm>
            <a:off x="9473428" y="4648849"/>
            <a:ext cx="2440276" cy="18642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scontent-lga3-1.xx.fbcdn.net/v/t1.0-9/14581352_922289238243_215475693306041903_n.jpg?oh=9fc9f826e4b9f7fee5d0c4bc0436d139&amp;oe=58CBBDAA"/>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7" name="TextBox 6"/>
          <p:cNvSpPr txBox="1"/>
          <p:nvPr/>
        </p:nvSpPr>
        <p:spPr>
          <a:xfrm>
            <a:off x="5155324" y="1901964"/>
            <a:ext cx="7036676" cy="2862322"/>
          </a:xfrm>
          <a:prstGeom prst="rect">
            <a:avLst/>
          </a:prstGeom>
          <a:solidFill>
            <a:schemeClr val="tx1">
              <a:alpha val="61000"/>
            </a:schemeClr>
          </a:solidFill>
        </p:spPr>
        <p:txBody>
          <a:bodyPr wrap="square" rtlCol="0">
            <a:spAutoFit/>
          </a:bodyPr>
          <a:lstStyle/>
          <a:p>
            <a:pPr marL="228600"/>
            <a:r>
              <a:rPr lang="en-US" sz="3600" dirty="0" smtClean="0">
                <a:solidFill>
                  <a:schemeClr val="bg1"/>
                </a:solidFill>
                <a:effectLst>
                  <a:outerShdw blurRad="50800" dist="38100" dir="2700000" algn="tl" rotWithShape="0">
                    <a:prstClr val="black">
                      <a:alpha val="40000"/>
                    </a:prstClr>
                  </a:outerShdw>
                </a:effectLst>
              </a:rPr>
              <a:t>Global Rangelands was launched in 2011 and quickly grew to include more than 20,000 resources emanating from rangelands organizations around the world.  </a:t>
            </a:r>
            <a:endParaRPr lang="en-US" sz="3600" dirty="0">
              <a:solidFill>
                <a:schemeClr val="bg1"/>
              </a:solidFill>
              <a:effectLst>
                <a:outerShdw blurRad="50800" dist="38100" dir="2700000" algn="tl" rotWithShape="0">
                  <a:prstClr val="black">
                    <a:alpha val="40000"/>
                  </a:prstClr>
                </a:outerShdw>
              </a:effectLst>
            </a:endParaRPr>
          </a:p>
        </p:txBody>
      </p:sp>
      <p:pic>
        <p:nvPicPr>
          <p:cNvPr id="5" name="Picture 2" descr="C:\Users\jpfander\AppData\Local\Microsoft\Windows\Temporary Internet Files\Content.Outlook\H0XF38NR\Global-rangelands_4.jpg"/>
          <p:cNvPicPr>
            <a:picLocks noChangeAspect="1" noChangeArrowheads="1"/>
          </p:cNvPicPr>
          <p:nvPr/>
        </p:nvPicPr>
        <p:blipFill>
          <a:blip r:embed="rId3" cstate="print">
            <a:extLst>
              <a:ext uri="{28A0092B-C50C-407E-A947-70E740481C1C}">
                <a14:useLocalDpi xmlns:a14="http://schemas.microsoft.com/office/drawing/2010/main" val="0"/>
              </a:ext>
            </a:extLst>
          </a:blip>
          <a:srcRect l="10284" r="9677"/>
          <a:stretch>
            <a:fillRect/>
          </a:stretch>
        </p:blipFill>
        <p:spPr bwMode="auto">
          <a:xfrm>
            <a:off x="940019" y="882869"/>
            <a:ext cx="4236107" cy="5776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globalrangelands.org/sites/globalrangelands.org/files/globalrangelands-logo.png"/>
          <p:cNvPicPr>
            <a:picLocks noChangeAspect="1" noChangeArrowheads="1"/>
          </p:cNvPicPr>
          <p:nvPr/>
        </p:nvPicPr>
        <p:blipFill>
          <a:blip r:embed="rId4" cstate="print"/>
          <a:srcRect/>
          <a:stretch>
            <a:fillRect/>
          </a:stretch>
        </p:blipFill>
        <p:spPr bwMode="auto">
          <a:xfrm>
            <a:off x="6868941" y="5527225"/>
            <a:ext cx="3502025" cy="1064525"/>
          </a:xfrm>
          <a:prstGeom prst="rect">
            <a:avLst/>
          </a:prstGeom>
          <a:solidFill>
            <a:schemeClr val="bg1"/>
          </a:solidFill>
        </p:spPr>
      </p:pic>
      <p:sp>
        <p:nvSpPr>
          <p:cNvPr id="9" name="TextBox 8"/>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
        <p:nvSpPr>
          <p:cNvPr id="11" name="TextBox 10"/>
          <p:cNvSpPr txBox="1"/>
          <p:nvPr/>
        </p:nvSpPr>
        <p:spPr>
          <a:xfrm>
            <a:off x="0" y="0"/>
            <a:ext cx="12192000" cy="707886"/>
          </a:xfrm>
          <a:prstGeom prst="rect">
            <a:avLst/>
          </a:prstGeom>
          <a:noFill/>
        </p:spPr>
        <p:txBody>
          <a:bodyPr wrap="square" rtlCol="0">
            <a:spAutoFit/>
          </a:bodyPr>
          <a:lstStyle/>
          <a:p>
            <a:pPr algn="ctr"/>
            <a:r>
              <a:rPr lang="en-US" sz="4000" b="1" dirty="0" smtClean="0">
                <a:ln>
                  <a:solidFill>
                    <a:schemeClr val="bg2">
                      <a:lumMod val="25000"/>
                    </a:schemeClr>
                  </a:solidFill>
                </a:ln>
                <a:solidFill>
                  <a:schemeClr val="bg1"/>
                </a:solidFill>
                <a:effectLst>
                  <a:outerShdw blurRad="50800" dist="38100" dir="2700000" algn="tl" rotWithShape="0">
                    <a:prstClr val="black">
                      <a:alpha val="40000"/>
                    </a:prstClr>
                  </a:outerShdw>
                </a:effectLst>
              </a:rPr>
              <a:t>Global Rangelands</a:t>
            </a:r>
            <a:endParaRPr lang="en-US" sz="4000" b="1" dirty="0">
              <a:ln>
                <a:solidFill>
                  <a:schemeClr val="bg2">
                    <a:lumMod val="25000"/>
                  </a:schemeClr>
                </a:solidFill>
              </a:ln>
              <a:solidFill>
                <a:schemeClr val="bg1"/>
              </a:solidFill>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s://scontent-lga3-1.xx.fbcdn.net/v/t1.0-9/12985489_879199849723_4061197900181400184_n.jpg?oh=bc588c7658e431635294c04793b54b59&amp;oe=58F51370"/>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1738845"/>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Collaboration</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mber\Desktop\RP Newsletters\11 2015 Nov\Images for Nov 2015 NL\Aug 26 09 00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8" name="TextBox 7"/>
          <p:cNvSpPr txBox="1"/>
          <p:nvPr/>
        </p:nvSpPr>
        <p:spPr>
          <a:xfrm>
            <a:off x="0" y="0"/>
            <a:ext cx="12192000" cy="707886"/>
          </a:xfrm>
          <a:prstGeom prst="rect">
            <a:avLst/>
          </a:prstGeom>
          <a:noFill/>
        </p:spPr>
        <p:txBody>
          <a:bodyPr wrap="square" rtlCol="0">
            <a:spAutoFit/>
          </a:bodyPr>
          <a:lstStyle/>
          <a:p>
            <a:pPr algn="ctr"/>
            <a:r>
              <a:rPr lang="en-US" sz="40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Contributors and Collaborators</a:t>
            </a:r>
            <a:endParaRPr lang="en-US" sz="4000" b="1" dirty="0">
              <a:ln>
                <a:solidFill>
                  <a:schemeClr val="bg1">
                    <a:lumMod val="50000"/>
                  </a:schemeClr>
                </a:solidFill>
              </a:ln>
              <a:solidFill>
                <a:schemeClr val="bg1"/>
              </a:solidFill>
              <a:effectLst>
                <a:outerShdw blurRad="50800" dist="38100" dir="2700000" algn="tl" rotWithShape="0">
                  <a:prstClr val="black">
                    <a:alpha val="40000"/>
                  </a:prstClr>
                </a:outerShdw>
              </a:effectLst>
            </a:endParaRPr>
          </a:p>
        </p:txBody>
      </p:sp>
      <p:pic>
        <p:nvPicPr>
          <p:cNvPr id="9" name="Picture 2" descr="C:\Users\amber\Desktop\RP Newsletters\2016 9 Sept\GSSA.gif"/>
          <p:cNvPicPr>
            <a:picLocks noChangeAspect="1" noChangeArrowheads="1"/>
          </p:cNvPicPr>
          <p:nvPr/>
        </p:nvPicPr>
        <p:blipFill>
          <a:blip r:embed="rId3" cstate="print"/>
          <a:srcRect/>
          <a:stretch>
            <a:fillRect/>
          </a:stretch>
        </p:blipFill>
        <p:spPr bwMode="auto">
          <a:xfrm>
            <a:off x="5340926" y="2306702"/>
            <a:ext cx="1510148" cy="1153675"/>
          </a:xfrm>
          <a:prstGeom prst="rect">
            <a:avLst/>
          </a:prstGeom>
          <a:noFill/>
        </p:spPr>
      </p:pic>
      <p:pic>
        <p:nvPicPr>
          <p:cNvPr id="38914" name="Picture 2" descr="https://globalrangelands.org/sites/globalrangelands.org/files/styles/medium/public/images.jpg?itok=IVGktUEb"/>
          <p:cNvPicPr>
            <a:picLocks noChangeAspect="1" noChangeArrowheads="1"/>
          </p:cNvPicPr>
          <p:nvPr/>
        </p:nvPicPr>
        <p:blipFill>
          <a:blip r:embed="rId4" cstate="print"/>
          <a:srcRect/>
          <a:stretch>
            <a:fillRect/>
          </a:stretch>
        </p:blipFill>
        <p:spPr bwMode="auto">
          <a:xfrm>
            <a:off x="309672" y="3566378"/>
            <a:ext cx="1537057" cy="1517858"/>
          </a:xfrm>
          <a:prstGeom prst="rect">
            <a:avLst/>
          </a:prstGeom>
          <a:noFill/>
        </p:spPr>
      </p:pic>
      <p:pic>
        <p:nvPicPr>
          <p:cNvPr id="38916" name="Picture 4" descr="https://globalrangelands.org/sites/globalrangelands.org/files/styles/medium/public/2000px-FAO_logo.svg_.png?itok=4YspXNMp"/>
          <p:cNvPicPr>
            <a:picLocks noChangeAspect="1" noChangeArrowheads="1"/>
          </p:cNvPicPr>
          <p:nvPr/>
        </p:nvPicPr>
        <p:blipFill>
          <a:blip r:embed="rId5" cstate="print"/>
          <a:srcRect/>
          <a:stretch>
            <a:fillRect/>
          </a:stretch>
        </p:blipFill>
        <p:spPr bwMode="auto">
          <a:xfrm>
            <a:off x="1135052" y="5270036"/>
            <a:ext cx="1368827" cy="1368828"/>
          </a:xfrm>
          <a:prstGeom prst="rect">
            <a:avLst/>
          </a:prstGeom>
          <a:noFill/>
        </p:spPr>
      </p:pic>
      <p:pic>
        <p:nvPicPr>
          <p:cNvPr id="38918" name="Picture 6" descr="https://globalrangelands.org/sites/globalrangelands.org/files/styles/medium/public/logo_LP.jpg?itok=sJX0sbPX"/>
          <p:cNvPicPr>
            <a:picLocks noChangeAspect="1" noChangeArrowheads="1"/>
          </p:cNvPicPr>
          <p:nvPr/>
        </p:nvPicPr>
        <p:blipFill>
          <a:blip r:embed="rId6" cstate="print"/>
          <a:srcRect/>
          <a:stretch>
            <a:fillRect/>
          </a:stretch>
        </p:blipFill>
        <p:spPr bwMode="auto">
          <a:xfrm>
            <a:off x="10052831" y="941695"/>
            <a:ext cx="1371538" cy="1352835"/>
          </a:xfrm>
          <a:prstGeom prst="rect">
            <a:avLst/>
          </a:prstGeom>
          <a:noFill/>
        </p:spPr>
      </p:pic>
      <p:pic>
        <p:nvPicPr>
          <p:cNvPr id="38920" name="Picture 8" descr="https://globalrangelands.org/sites/globalrangelands.org/files/styles/medium/public/SRM-logo_2.png?itok=i_mP2jf5"/>
          <p:cNvPicPr>
            <a:picLocks noChangeAspect="1" noChangeArrowheads="1"/>
          </p:cNvPicPr>
          <p:nvPr/>
        </p:nvPicPr>
        <p:blipFill>
          <a:blip r:embed="rId7" cstate="print"/>
          <a:srcRect/>
          <a:stretch>
            <a:fillRect/>
          </a:stretch>
        </p:blipFill>
        <p:spPr bwMode="auto">
          <a:xfrm>
            <a:off x="9690850" y="2492064"/>
            <a:ext cx="2095500" cy="876300"/>
          </a:xfrm>
          <a:prstGeom prst="rect">
            <a:avLst/>
          </a:prstGeom>
          <a:noFill/>
        </p:spPr>
      </p:pic>
      <p:pic>
        <p:nvPicPr>
          <p:cNvPr id="38922" name="Picture 10" descr="https://globalrangelands.org/sites/globalrangelands.org/files/styles/medium/public/header.jpg?itok=C5VGiZUL"/>
          <p:cNvPicPr>
            <a:picLocks noChangeAspect="1" noChangeArrowheads="1"/>
          </p:cNvPicPr>
          <p:nvPr/>
        </p:nvPicPr>
        <p:blipFill>
          <a:blip r:embed="rId8" cstate="print"/>
          <a:srcRect/>
          <a:stretch>
            <a:fillRect/>
          </a:stretch>
        </p:blipFill>
        <p:spPr bwMode="auto">
          <a:xfrm>
            <a:off x="5048250" y="3634705"/>
            <a:ext cx="2095500" cy="942976"/>
          </a:xfrm>
          <a:prstGeom prst="rect">
            <a:avLst/>
          </a:prstGeom>
          <a:noFill/>
        </p:spPr>
      </p:pic>
      <p:pic>
        <p:nvPicPr>
          <p:cNvPr id="38926" name="Picture 14" descr="https://globalrangelands.org/sites/globalrangelands.org/files/styles/medium/public/logo-big.png?itok=bsjz8_vL"/>
          <p:cNvPicPr>
            <a:picLocks noChangeAspect="1" noChangeArrowheads="1"/>
          </p:cNvPicPr>
          <p:nvPr/>
        </p:nvPicPr>
        <p:blipFill>
          <a:blip r:embed="rId9" cstate="print"/>
          <a:srcRect/>
          <a:stretch>
            <a:fillRect/>
          </a:stretch>
        </p:blipFill>
        <p:spPr bwMode="auto">
          <a:xfrm>
            <a:off x="1132035" y="1786907"/>
            <a:ext cx="1374861" cy="1374862"/>
          </a:xfrm>
          <a:prstGeom prst="rect">
            <a:avLst/>
          </a:prstGeom>
          <a:solidFill>
            <a:schemeClr val="bg1"/>
          </a:solidFill>
        </p:spPr>
      </p:pic>
      <p:pic>
        <p:nvPicPr>
          <p:cNvPr id="28674" name="Picture 2" descr="Image result for csiro"/>
          <p:cNvPicPr>
            <a:picLocks noChangeAspect="1" noChangeArrowheads="1"/>
          </p:cNvPicPr>
          <p:nvPr/>
        </p:nvPicPr>
        <p:blipFill>
          <a:blip r:embed="rId10" cstate="print"/>
          <a:srcRect l="9191" t="7793" r="8746" b="9482"/>
          <a:stretch>
            <a:fillRect/>
          </a:stretch>
        </p:blipFill>
        <p:spPr bwMode="auto">
          <a:xfrm>
            <a:off x="2079813" y="3567952"/>
            <a:ext cx="1524000" cy="1524000"/>
          </a:xfrm>
          <a:prstGeom prst="rect">
            <a:avLst/>
          </a:prstGeom>
          <a:noFill/>
        </p:spPr>
      </p:pic>
      <p:sp>
        <p:nvSpPr>
          <p:cNvPr id="13" name="TextBox 12"/>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Collaboration</a:t>
            </a:r>
          </a:p>
        </p:txBody>
      </p:sp>
      <p:pic>
        <p:nvPicPr>
          <p:cNvPr id="28676" name="Picture 4" descr="Image result for Agriculture Network Information Center"/>
          <p:cNvPicPr>
            <a:picLocks noChangeAspect="1" noChangeArrowheads="1"/>
          </p:cNvPicPr>
          <p:nvPr/>
        </p:nvPicPr>
        <p:blipFill>
          <a:blip r:embed="rId11" cstate="print"/>
          <a:srcRect/>
          <a:stretch>
            <a:fillRect/>
          </a:stretch>
        </p:blipFill>
        <p:spPr bwMode="auto">
          <a:xfrm>
            <a:off x="1108885" y="430305"/>
            <a:ext cx="1421161" cy="1090333"/>
          </a:xfrm>
          <a:prstGeom prst="rect">
            <a:avLst/>
          </a:prstGeom>
          <a:noFill/>
        </p:spPr>
      </p:pic>
      <p:pic>
        <p:nvPicPr>
          <p:cNvPr id="28678" name="Picture 6" descr="Image result for Forest and Range.org logo"/>
          <p:cNvPicPr>
            <a:picLocks noChangeAspect="1" noChangeArrowheads="1"/>
          </p:cNvPicPr>
          <p:nvPr/>
        </p:nvPicPr>
        <p:blipFill>
          <a:blip r:embed="rId12" cstate="print"/>
          <a:srcRect/>
          <a:stretch>
            <a:fillRect/>
          </a:stretch>
        </p:blipFill>
        <p:spPr bwMode="auto">
          <a:xfrm>
            <a:off x="4380847" y="1159713"/>
            <a:ext cx="3430307" cy="1000781"/>
          </a:xfrm>
          <a:prstGeom prst="rect">
            <a:avLst/>
          </a:prstGeom>
          <a:noFill/>
        </p:spPr>
      </p:pic>
      <p:pic>
        <p:nvPicPr>
          <p:cNvPr id="28680" name="Picture 8" descr="Image result for Renewable Resources Extension Act (RREA) Program logo"/>
          <p:cNvPicPr>
            <a:picLocks noChangeAspect="1" noChangeArrowheads="1"/>
          </p:cNvPicPr>
          <p:nvPr/>
        </p:nvPicPr>
        <p:blipFill>
          <a:blip r:embed="rId13" cstate="print"/>
          <a:srcRect/>
          <a:stretch>
            <a:fillRect/>
          </a:stretch>
        </p:blipFill>
        <p:spPr bwMode="auto">
          <a:xfrm>
            <a:off x="4351057" y="4872845"/>
            <a:ext cx="1428750" cy="1428750"/>
          </a:xfrm>
          <a:prstGeom prst="rect">
            <a:avLst/>
          </a:prstGeom>
          <a:noFill/>
        </p:spPr>
      </p:pic>
      <p:pic>
        <p:nvPicPr>
          <p:cNvPr id="28682" name="Picture 10" descr="Image result for Renewable Resources Extension Act (RREA) Program logo"/>
          <p:cNvPicPr>
            <a:picLocks noChangeAspect="1" noChangeArrowheads="1"/>
          </p:cNvPicPr>
          <p:nvPr/>
        </p:nvPicPr>
        <p:blipFill>
          <a:blip r:embed="rId14" cstate="print"/>
          <a:srcRect/>
          <a:stretch>
            <a:fillRect/>
          </a:stretch>
        </p:blipFill>
        <p:spPr bwMode="auto">
          <a:xfrm>
            <a:off x="6210978" y="4872846"/>
            <a:ext cx="2082182" cy="1438308"/>
          </a:xfrm>
          <a:prstGeom prst="rect">
            <a:avLst/>
          </a:prstGeom>
          <a:noFill/>
        </p:spPr>
      </p:pic>
      <p:pic>
        <p:nvPicPr>
          <p:cNvPr id="28684" name="Picture 12" descr="Image result for Western Association of Agricultural Experiment Station"/>
          <p:cNvPicPr>
            <a:picLocks noChangeAspect="1" noChangeArrowheads="1"/>
          </p:cNvPicPr>
          <p:nvPr/>
        </p:nvPicPr>
        <p:blipFill>
          <a:blip r:embed="rId15" cstate="print"/>
          <a:srcRect/>
          <a:stretch>
            <a:fillRect/>
          </a:stretch>
        </p:blipFill>
        <p:spPr bwMode="auto">
          <a:xfrm>
            <a:off x="9954749" y="5071161"/>
            <a:ext cx="1567702" cy="1567703"/>
          </a:xfrm>
          <a:prstGeom prst="rect">
            <a:avLst/>
          </a:prstGeom>
          <a:solidFill>
            <a:schemeClr val="bg1"/>
          </a:solidFill>
        </p:spPr>
      </p:pic>
      <p:pic>
        <p:nvPicPr>
          <p:cNvPr id="28686" name="Picture 14" descr="Image result for Allen Press, Inc. logo"/>
          <p:cNvPicPr>
            <a:picLocks noChangeAspect="1" noChangeArrowheads="1"/>
          </p:cNvPicPr>
          <p:nvPr/>
        </p:nvPicPr>
        <p:blipFill>
          <a:blip r:embed="rId16" cstate="print"/>
          <a:srcRect t="25526" b="25324"/>
          <a:stretch>
            <a:fillRect/>
          </a:stretch>
        </p:blipFill>
        <p:spPr bwMode="auto">
          <a:xfrm>
            <a:off x="10052611" y="3905535"/>
            <a:ext cx="1924236" cy="531994"/>
          </a:xfrm>
          <a:prstGeom prst="rect">
            <a:avLst/>
          </a:prstGeom>
          <a:noFill/>
        </p:spPr>
      </p:pic>
      <p:pic>
        <p:nvPicPr>
          <p:cNvPr id="28688" name="Picture 16" descr="Image result for Elsevier logo"/>
          <p:cNvPicPr>
            <a:picLocks noChangeAspect="1" noChangeArrowheads="1"/>
          </p:cNvPicPr>
          <p:nvPr/>
        </p:nvPicPr>
        <p:blipFill>
          <a:blip r:embed="rId17" cstate="print"/>
          <a:srcRect/>
          <a:stretch>
            <a:fillRect/>
          </a:stretch>
        </p:blipFill>
        <p:spPr bwMode="auto">
          <a:xfrm>
            <a:off x="8964631" y="3630304"/>
            <a:ext cx="933589" cy="1026848"/>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mber\Desktop\RP Newsletters\2016 3 March\singing GRSP.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7"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9919" y="6195809"/>
            <a:ext cx="1789707" cy="6621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ColoradoState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525" y="1037085"/>
            <a:ext cx="1672430" cy="709577"/>
          </a:xfrm>
          <a:prstGeom prst="rect">
            <a:avLst/>
          </a:prstGeom>
          <a:ln>
            <a:noFill/>
          </a:ln>
        </p:spPr>
      </p:pic>
      <p:pic>
        <p:nvPicPr>
          <p:cNvPr id="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9572" y="757242"/>
            <a:ext cx="1325989" cy="12692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8205" y="770758"/>
            <a:ext cx="1132094" cy="124223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0169" y="2336317"/>
            <a:ext cx="1808166" cy="132357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0209" y="3817913"/>
            <a:ext cx="1521063" cy="107644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7239" y="4018139"/>
            <a:ext cx="1914026" cy="126462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l="16800" r="17867" b="6667"/>
          <a:stretch>
            <a:fillRect/>
          </a:stretch>
        </p:blipFill>
        <p:spPr bwMode="auto">
          <a:xfrm>
            <a:off x="1146308" y="2561088"/>
            <a:ext cx="1528864" cy="10920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3343" y="5059137"/>
            <a:ext cx="1254795" cy="114269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l="8540" r="7784"/>
          <a:stretch>
            <a:fillRect/>
          </a:stretch>
        </p:blipFill>
        <p:spPr bwMode="auto">
          <a:xfrm>
            <a:off x="6533408" y="3342546"/>
            <a:ext cx="1878317" cy="5509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25738" y="1054899"/>
            <a:ext cx="1638068" cy="67394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05613" y="5340310"/>
            <a:ext cx="1878318" cy="50462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661" y="1911441"/>
            <a:ext cx="1900158" cy="484868"/>
          </a:xfrm>
          <a:prstGeom prst="rect">
            <a:avLst/>
          </a:prstGeom>
          <a:ln>
            <a:noFill/>
          </a:ln>
        </p:spPr>
      </p:pic>
      <p:pic>
        <p:nvPicPr>
          <p:cNvPr id="20"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7278" y="5687423"/>
            <a:ext cx="1170577" cy="117057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38139" y="3936130"/>
            <a:ext cx="1213267" cy="121326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95922" y="4211453"/>
            <a:ext cx="1153288" cy="11532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89545" y="2204116"/>
            <a:ext cx="1310455" cy="13186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1470" y="2455795"/>
            <a:ext cx="1822192" cy="433178"/>
          </a:xfrm>
          <a:prstGeom prst="rect">
            <a:avLst/>
          </a:prstGeom>
          <a:solidFill>
            <a:schemeClr val="bg1"/>
          </a:solidFill>
          <a:ln>
            <a:noFill/>
          </a:ln>
        </p:spPr>
      </p:pic>
      <p:pic>
        <p:nvPicPr>
          <p:cNvPr id="25" name="Picture 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3029" y="6366612"/>
            <a:ext cx="1675422" cy="491388"/>
          </a:xfrm>
          <a:prstGeom prst="rect">
            <a:avLst/>
          </a:prstGeom>
          <a:solidFill>
            <a:schemeClr val="bg1"/>
          </a:solidFill>
          <a:ln>
            <a:noFill/>
          </a:ln>
        </p:spPr>
      </p:pic>
      <p:pic>
        <p:nvPicPr>
          <p:cNvPr id="26"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25856" y="5581208"/>
            <a:ext cx="1276792" cy="1276792"/>
          </a:xfrm>
          <a:prstGeom prst="rect">
            <a:avLst/>
          </a:prstGeom>
          <a:solidFill>
            <a:schemeClr val="bg1"/>
          </a:solidFill>
          <a:ln>
            <a:noFill/>
          </a:ln>
          <a:extLst/>
        </p:spPr>
      </p:pic>
      <p:sp>
        <p:nvSpPr>
          <p:cNvPr id="27" name="TextBox 26"/>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Collaboration</a:t>
            </a:r>
          </a:p>
        </p:txBody>
      </p:sp>
      <p:sp>
        <p:nvSpPr>
          <p:cNvPr id="4" name="TextBox 3"/>
          <p:cNvSpPr txBox="1"/>
          <p:nvPr/>
        </p:nvSpPr>
        <p:spPr>
          <a:xfrm>
            <a:off x="0" y="0"/>
            <a:ext cx="12192000" cy="646331"/>
          </a:xfrm>
          <a:prstGeom prst="rect">
            <a:avLst/>
          </a:prstGeom>
          <a:noFill/>
        </p:spPr>
        <p:txBody>
          <a:bodyPr wrap="square" rtlCol="0">
            <a:spAutoFit/>
          </a:bodyPr>
          <a:lstStyle/>
          <a:p>
            <a:pPr algn="ctr"/>
            <a:r>
              <a:rPr lang="en-US" sz="3600" b="1" dirty="0" smtClean="0">
                <a:solidFill>
                  <a:schemeClr val="bg1"/>
                </a:solidFill>
                <a:effectLst>
                  <a:outerShdw blurRad="50800" dist="38100" dir="2700000" algn="tl" rotWithShape="0">
                    <a:prstClr val="black">
                      <a:alpha val="40000"/>
                    </a:prstClr>
                  </a:outerShdw>
                </a:effectLst>
              </a:rPr>
              <a:t>Rangelands Partnership Participating Universities</a:t>
            </a:r>
            <a:endParaRPr lang="en-US" sz="3600" b="1" dirty="0">
              <a:solidFill>
                <a:schemeClr val="bg1"/>
              </a:solidFill>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mber\Desktop\RP Newsletters\2016 1 Jan\Cattle-on-Idaho-public-lan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4" name="Picture 2" descr="C:\Users\amber\Desktop\RP Newsletters\2016 9 Sept\rangelands.jpg"/>
          <p:cNvPicPr>
            <a:picLocks noChangeAspect="1" noChangeArrowheads="1"/>
          </p:cNvPicPr>
          <p:nvPr/>
        </p:nvPicPr>
        <p:blipFill>
          <a:blip r:embed="rId3" cstate="print"/>
          <a:srcRect/>
          <a:stretch>
            <a:fillRect/>
          </a:stretch>
        </p:blipFill>
        <p:spPr bwMode="auto">
          <a:xfrm>
            <a:off x="672672" y="337930"/>
            <a:ext cx="4606787" cy="6142383"/>
          </a:xfrm>
          <a:prstGeom prst="rect">
            <a:avLst/>
          </a:prstGeom>
          <a:noFill/>
        </p:spPr>
      </p:pic>
      <p:pic>
        <p:nvPicPr>
          <p:cNvPr id="5" name="Picture 3" descr="C:\Users\amber\Desktop\RP Newsletters\2016 9 Sept\REM.png"/>
          <p:cNvPicPr>
            <a:picLocks noChangeAspect="1" noChangeArrowheads="1"/>
          </p:cNvPicPr>
          <p:nvPr/>
        </p:nvPicPr>
        <p:blipFill>
          <a:blip r:embed="rId4" cstate="print"/>
          <a:srcRect/>
          <a:stretch>
            <a:fillRect/>
          </a:stretch>
        </p:blipFill>
        <p:spPr bwMode="auto">
          <a:xfrm>
            <a:off x="3704425" y="1650250"/>
            <a:ext cx="3710550" cy="4949333"/>
          </a:xfrm>
          <a:prstGeom prst="rect">
            <a:avLst/>
          </a:prstGeom>
          <a:noFill/>
        </p:spPr>
      </p:pic>
      <p:pic>
        <p:nvPicPr>
          <p:cNvPr id="6" name="Picture 2" descr="C:\Users\amber\Desktop\RP Newsletters\2016 9 Sept\SRMLogo.jpg"/>
          <p:cNvPicPr>
            <a:picLocks noChangeAspect="1" noChangeArrowheads="1"/>
          </p:cNvPicPr>
          <p:nvPr/>
        </p:nvPicPr>
        <p:blipFill>
          <a:blip r:embed="rId5" cstate="print"/>
          <a:srcRect/>
          <a:stretch>
            <a:fillRect/>
          </a:stretch>
        </p:blipFill>
        <p:spPr bwMode="auto">
          <a:xfrm>
            <a:off x="8039418" y="5466521"/>
            <a:ext cx="1507946" cy="1073840"/>
          </a:xfrm>
          <a:prstGeom prst="rect">
            <a:avLst/>
          </a:prstGeom>
          <a:noFill/>
        </p:spPr>
      </p:pic>
      <p:pic>
        <p:nvPicPr>
          <p:cNvPr id="7" name="Picture 10" descr="C:\Users\amber\Desktop\RP Newsletters\10 2015 Oct\Images for Oct 2015 NL\TRP logo.png"/>
          <p:cNvPicPr>
            <a:picLocks noChangeAspect="1" noChangeArrowheads="1"/>
          </p:cNvPicPr>
          <p:nvPr/>
        </p:nvPicPr>
        <p:blipFill>
          <a:blip r:embed="rId6" cstate="print"/>
          <a:srcRect/>
          <a:stretch>
            <a:fillRect/>
          </a:stretch>
        </p:blipFill>
        <p:spPr bwMode="auto">
          <a:xfrm>
            <a:off x="9730867" y="5457648"/>
            <a:ext cx="1962421" cy="1062421"/>
          </a:xfrm>
          <a:prstGeom prst="rect">
            <a:avLst/>
          </a:prstGeom>
          <a:noFill/>
        </p:spPr>
      </p:pic>
      <p:sp>
        <p:nvSpPr>
          <p:cNvPr id="8" name="TextBox 7"/>
          <p:cNvSpPr txBox="1"/>
          <p:nvPr/>
        </p:nvSpPr>
        <p:spPr>
          <a:xfrm>
            <a:off x="7593496" y="278295"/>
            <a:ext cx="4598504" cy="3170099"/>
          </a:xfrm>
          <a:prstGeom prst="rect">
            <a:avLst/>
          </a:prstGeom>
          <a:noFill/>
        </p:spPr>
        <p:txBody>
          <a:bodyPr wrap="square" rtlCol="0">
            <a:spAutoFit/>
          </a:bodyPr>
          <a:lstStyle/>
          <a:p>
            <a:pPr algn="ctr"/>
            <a:r>
              <a:rPr lang="en-US" sz="4000" b="1" dirty="0" smtClean="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rPr>
              <a:t>Cooperative Agreement with the Society for Range Management </a:t>
            </a:r>
          </a:p>
          <a:p>
            <a:pPr algn="ctr"/>
            <a:r>
              <a:rPr lang="en-US" sz="4000" b="1" dirty="0" smtClean="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rPr>
              <a:t>since 1996</a:t>
            </a:r>
            <a:endParaRPr lang="en-US" sz="4000" b="1" dirty="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Collaboration</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content-lga3-1.xx.fbcdn.net/v/t1.0-9/14691147_924900739773_1545804864336570221_n.jpg?oh=7939dd28fab69808393b9b2ace9a3bf6&amp;oe=58B14CE1"/>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TextBox 3"/>
          <p:cNvSpPr txBox="1"/>
          <p:nvPr/>
        </p:nvSpPr>
        <p:spPr>
          <a:xfrm>
            <a:off x="0" y="985809"/>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mber\Desktop\RP Newsletters\2016 6 June\20150520_Ochoco_thinnedstand_600.jpg"/>
          <p:cNvPicPr>
            <a:picLocks noChangeAspect="1" noChangeArrowheads="1"/>
          </p:cNvPicPr>
          <p:nvPr/>
        </p:nvPicPr>
        <p:blipFill>
          <a:blip r:embed="rId2" cstate="print">
            <a:lum bright="36000"/>
          </a:blip>
          <a:srcRect l="11111"/>
          <a:stretch>
            <a:fillRect/>
          </a:stretch>
        </p:blipFill>
        <p:spPr bwMode="auto">
          <a:xfrm>
            <a:off x="0" y="0"/>
            <a:ext cx="12192000" cy="6858000"/>
          </a:xfrm>
          <a:prstGeom prst="rect">
            <a:avLst/>
          </a:prstGeom>
          <a:noFill/>
        </p:spPr>
      </p:pic>
      <p:pic>
        <p:nvPicPr>
          <p:cNvPr id="2" name="Picture 3"/>
          <p:cNvPicPr>
            <a:picLocks noChangeAspect="1" noChangeArrowheads="1"/>
          </p:cNvPicPr>
          <p:nvPr/>
        </p:nvPicPr>
        <p:blipFill>
          <a:blip r:embed="rId3" cstate="print"/>
          <a:srcRect l="20224" r="21150" b="8399"/>
          <a:stretch>
            <a:fillRect/>
          </a:stretch>
        </p:blipFill>
        <p:spPr bwMode="auto">
          <a:xfrm>
            <a:off x="723330" y="519499"/>
            <a:ext cx="5636525" cy="5817061"/>
          </a:xfrm>
          <a:prstGeom prst="rect">
            <a:avLst/>
          </a:prstGeom>
          <a:noFill/>
          <a:ln w="9525">
            <a:noFill/>
            <a:miter lim="800000"/>
            <a:headEnd/>
            <a:tailEnd/>
          </a:ln>
        </p:spPr>
      </p:pic>
      <p:sp>
        <p:nvSpPr>
          <p:cNvPr id="4" name="TextBox 3"/>
          <p:cNvSpPr txBox="1"/>
          <p:nvPr/>
        </p:nvSpPr>
        <p:spPr>
          <a:xfrm>
            <a:off x="7042245" y="-461664"/>
            <a:ext cx="5149755" cy="7786747"/>
          </a:xfrm>
          <a:prstGeom prst="rect">
            <a:avLst/>
          </a:prstGeom>
          <a:solidFill>
            <a:schemeClr val="tx1">
              <a:alpha val="73000"/>
            </a:schemeClr>
          </a:solidFill>
        </p:spPr>
        <p:txBody>
          <a:bodyPr wrap="square" rtlCol="0" anchor="ctr">
            <a:spAutoFit/>
          </a:bodyPr>
          <a:lstStyle/>
          <a:p>
            <a:pPr algn="ctr"/>
            <a:endParaRPr lang="en-US" sz="4000" b="1" dirty="0" smtClean="0">
              <a:ln w="1270">
                <a:noFill/>
              </a:ln>
              <a:solidFill>
                <a:schemeClr val="bg1"/>
              </a:solidFill>
            </a:endParaRPr>
          </a:p>
          <a:p>
            <a:pPr marL="231775"/>
            <a:endParaRPr lang="en-US" sz="3000" b="1" dirty="0" smtClean="0">
              <a:ln w="1270">
                <a:noFill/>
              </a:ln>
              <a:solidFill>
                <a:schemeClr val="bg1"/>
              </a:solidFill>
            </a:endParaRPr>
          </a:p>
          <a:p>
            <a:pPr marL="231775"/>
            <a:r>
              <a:rPr lang="en-US" sz="3000" b="1" dirty="0" smtClean="0">
                <a:ln w="1270">
                  <a:noFill/>
                </a:ln>
                <a:solidFill>
                  <a:schemeClr val="bg1"/>
                </a:solidFill>
              </a:rPr>
              <a:t>Explore Global Rangelands</a:t>
            </a:r>
          </a:p>
          <a:p>
            <a:pPr marL="231775"/>
            <a:endParaRPr lang="en-US" sz="3000" dirty="0" smtClean="0">
              <a:ln w="1270">
                <a:noFill/>
              </a:ln>
              <a:solidFill>
                <a:schemeClr val="bg1"/>
              </a:solidFill>
            </a:endParaRPr>
          </a:p>
          <a:p>
            <a:pPr marL="231775"/>
            <a:r>
              <a:rPr lang="en-US" sz="3000" dirty="0" smtClean="0">
                <a:ln w="1270">
                  <a:noFill/>
                </a:ln>
                <a:solidFill>
                  <a:schemeClr val="bg1"/>
                </a:solidFill>
              </a:rPr>
              <a:t>Global Rangelands offers an easy-to-use interface for searching the resource database, learning about upcoming events, and accessing tools and educational materials for students, teachers, ranchers and land managers.</a:t>
            </a:r>
            <a:endParaRPr lang="en-US" sz="3000" b="1" dirty="0" smtClean="0">
              <a:ln w="1270">
                <a:noFill/>
              </a:ln>
              <a:solidFill>
                <a:schemeClr val="bg1"/>
              </a:solidFill>
            </a:endParaRPr>
          </a:p>
          <a:p>
            <a:pPr marL="231775"/>
            <a:endParaRPr lang="en-US" sz="3000" b="1" dirty="0" smtClean="0">
              <a:ln w="1270">
                <a:noFill/>
              </a:ln>
              <a:solidFill>
                <a:schemeClr val="bg1"/>
              </a:solidFill>
            </a:endParaRPr>
          </a:p>
          <a:p>
            <a:pPr marL="231775"/>
            <a:endParaRPr lang="en-US" sz="3000" b="1" dirty="0" smtClean="0">
              <a:ln w="1270">
                <a:solidFill>
                  <a:schemeClr val="bg1">
                    <a:lumMod val="65000"/>
                  </a:schemeClr>
                </a:solidFill>
              </a:ln>
            </a:endParaRPr>
          </a:p>
          <a:p>
            <a:pPr algn="ctr"/>
            <a:endParaRPr lang="en-US" sz="4000" b="1" dirty="0" smtClean="0">
              <a:ln w="1270">
                <a:solidFill>
                  <a:schemeClr val="bg1">
                    <a:lumMod val="65000"/>
                  </a:schemeClr>
                </a:solidFill>
              </a:ln>
            </a:endParaRPr>
          </a:p>
        </p:txBody>
      </p:sp>
      <p:pic>
        <p:nvPicPr>
          <p:cNvPr id="5" name="Picture 5" descr="https://globalrangelands.org/sites/globalrangelands.org/files/globalrangelands-logo.png"/>
          <p:cNvPicPr>
            <a:picLocks noChangeAspect="1" noChangeArrowheads="1"/>
          </p:cNvPicPr>
          <p:nvPr/>
        </p:nvPicPr>
        <p:blipFill>
          <a:blip r:embed="rId4" cstate="print"/>
          <a:srcRect/>
          <a:stretch>
            <a:fillRect/>
          </a:stretch>
        </p:blipFill>
        <p:spPr bwMode="auto">
          <a:xfrm>
            <a:off x="8179112" y="5780188"/>
            <a:ext cx="2876020" cy="874236"/>
          </a:xfrm>
          <a:prstGeom prst="rect">
            <a:avLst/>
          </a:prstGeom>
          <a:solidFill>
            <a:schemeClr val="bg1"/>
          </a:solidFill>
        </p:spPr>
      </p:pic>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lga3-1.xx.fbcdn.net/v/t1.0-9/14601033_927544736183_9090481299757613995_n.jpg?oh=897dc5ccb4d264b7f916cd3a65ac552f&amp;oe=58F8B5C1"/>
          <p:cNvPicPr>
            <a:picLocks noChangeAspect="1" noChangeArrowheads="1"/>
          </p:cNvPicPr>
          <p:nvPr/>
        </p:nvPicPr>
        <p:blipFill>
          <a:blip r:embed="rId2" cstate="print"/>
          <a:srcRect/>
          <a:stretch>
            <a:fillRect/>
          </a:stretch>
        </p:blipFill>
        <p:spPr bwMode="auto">
          <a:xfrm>
            <a:off x="-1" y="-1"/>
            <a:ext cx="12192001" cy="6858001"/>
          </a:xfrm>
          <a:prstGeom prst="rect">
            <a:avLst/>
          </a:prstGeom>
          <a:noFill/>
        </p:spPr>
      </p:pic>
      <p:sp>
        <p:nvSpPr>
          <p:cNvPr id="3" name="TextBox 2"/>
          <p:cNvSpPr txBox="1"/>
          <p:nvPr/>
        </p:nvSpPr>
        <p:spPr>
          <a:xfrm>
            <a:off x="0" y="985809"/>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History of the Rangelands Partnership</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C:\Users\amber\Pictures\NCM_1093 (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346841" y="394138"/>
            <a:ext cx="6479628" cy="2400657"/>
          </a:xfrm>
          <a:prstGeom prst="rect">
            <a:avLst/>
          </a:prstGeom>
          <a:noFill/>
        </p:spPr>
        <p:txBody>
          <a:bodyPr wrap="square" rtlCol="0">
            <a:spAutoFit/>
          </a:bodyPr>
          <a:lstStyle/>
          <a:p>
            <a:r>
              <a:rPr lang="en-US" sz="4000" b="1" dirty="0" smtClean="0">
                <a:solidFill>
                  <a:schemeClr val="bg1"/>
                </a:solidFill>
                <a:effectLst>
                  <a:outerShdw blurRad="50800" dist="38100" dir="2700000" algn="tl" rotWithShape="0">
                    <a:prstClr val="black">
                      <a:alpha val="40000"/>
                    </a:prstClr>
                  </a:outerShdw>
                </a:effectLst>
              </a:rPr>
              <a:t>Explore by Topic</a:t>
            </a:r>
          </a:p>
          <a:p>
            <a:endParaRPr lang="en-US" sz="2000" b="1" dirty="0" smtClean="0">
              <a:solidFill>
                <a:schemeClr val="bg1"/>
              </a:solidFill>
              <a:effectLst>
                <a:outerShdw blurRad="50800" dist="38100" dir="2700000" algn="tl" rotWithShape="0">
                  <a:prstClr val="black">
                    <a:alpha val="40000"/>
                  </a:prstClr>
                </a:outerShdw>
              </a:effectLst>
            </a:endParaRPr>
          </a:p>
          <a:p>
            <a:r>
              <a:rPr lang="en-US" sz="3000" b="1" dirty="0" smtClean="0">
                <a:solidFill>
                  <a:schemeClr val="bg1"/>
                </a:solidFill>
                <a:effectLst>
                  <a:outerShdw blurRad="50800" dist="38100" dir="2700000" algn="tl" rotWithShape="0">
                    <a:prstClr val="black">
                      <a:alpha val="40000"/>
                    </a:prstClr>
                  </a:outerShdw>
                </a:effectLst>
              </a:rPr>
              <a:t>Find documents, web pages, tools, and other resources organized into </a:t>
            </a:r>
          </a:p>
          <a:p>
            <a:r>
              <a:rPr lang="en-US" sz="3000" b="1" dirty="0" smtClean="0">
                <a:solidFill>
                  <a:schemeClr val="bg1"/>
                </a:solidFill>
                <a:effectLst>
                  <a:outerShdw blurRad="50800" dist="38100" dir="2700000" algn="tl" rotWithShape="0">
                    <a:prstClr val="black">
                      <a:alpha val="40000"/>
                    </a:prstClr>
                  </a:outerShdw>
                </a:effectLst>
              </a:rPr>
              <a:t>six overarching areas</a:t>
            </a:r>
            <a:endParaRPr lang="en-US" sz="4000" b="1" dirty="0" smtClean="0">
              <a:solidFill>
                <a:schemeClr val="bg1"/>
              </a:solidFill>
              <a:effectLst>
                <a:outerShdw blurRad="50800" dist="38100" dir="2700000" algn="tl" rotWithShape="0">
                  <a:prstClr val="black">
                    <a:alpha val="40000"/>
                  </a:prstClr>
                </a:outerShdw>
              </a:effectLst>
            </a:endParaRPr>
          </a:p>
        </p:txBody>
      </p:sp>
      <p:sp>
        <p:nvSpPr>
          <p:cNvPr id="5" name="TextBox 4"/>
          <p:cNvSpPr txBox="1"/>
          <p:nvPr/>
        </p:nvSpPr>
        <p:spPr>
          <a:xfrm>
            <a:off x="7089229" y="2817031"/>
            <a:ext cx="4451130"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Rangelands in the World</a:t>
            </a:r>
          </a:p>
        </p:txBody>
      </p:sp>
      <p:sp>
        <p:nvSpPr>
          <p:cNvPr id="6" name="TextBox 5"/>
          <p:cNvSpPr txBox="1"/>
          <p:nvPr/>
        </p:nvSpPr>
        <p:spPr>
          <a:xfrm>
            <a:off x="3026980" y="3300506"/>
            <a:ext cx="5260427"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Uses of Range and Pasture Lands</a:t>
            </a:r>
          </a:p>
        </p:txBody>
      </p:sp>
      <p:sp>
        <p:nvSpPr>
          <p:cNvPr id="7" name="TextBox 6"/>
          <p:cNvSpPr txBox="1"/>
          <p:nvPr/>
        </p:nvSpPr>
        <p:spPr>
          <a:xfrm>
            <a:off x="8229601" y="3836535"/>
            <a:ext cx="3962399"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Rangeland Ecology</a:t>
            </a:r>
          </a:p>
        </p:txBody>
      </p:sp>
      <p:sp>
        <p:nvSpPr>
          <p:cNvPr id="8" name="TextBox 7"/>
          <p:cNvSpPr txBox="1"/>
          <p:nvPr/>
        </p:nvSpPr>
        <p:spPr>
          <a:xfrm>
            <a:off x="5864771" y="4761445"/>
            <a:ext cx="5996152"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Maintaining and Improving Rangelands</a:t>
            </a:r>
          </a:p>
        </p:txBody>
      </p:sp>
      <p:sp>
        <p:nvSpPr>
          <p:cNvPr id="9" name="TextBox 8"/>
          <p:cNvSpPr txBox="1"/>
          <p:nvPr/>
        </p:nvSpPr>
        <p:spPr>
          <a:xfrm>
            <a:off x="0" y="4929610"/>
            <a:ext cx="4903076"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Large Landscape Conservation</a:t>
            </a:r>
          </a:p>
        </p:txBody>
      </p:sp>
      <p:sp>
        <p:nvSpPr>
          <p:cNvPr id="10" name="TextBox 9"/>
          <p:cNvSpPr txBox="1"/>
          <p:nvPr/>
        </p:nvSpPr>
        <p:spPr>
          <a:xfrm>
            <a:off x="656896" y="5633803"/>
            <a:ext cx="5996152"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Human and Economic Dimensions</a:t>
            </a:r>
          </a:p>
        </p:txBody>
      </p:sp>
      <p:sp>
        <p:nvSpPr>
          <p:cNvPr id="11" name="TextBox 10"/>
          <p:cNvSpPr txBox="1"/>
          <p:nvPr/>
        </p:nvSpPr>
        <p:spPr>
          <a:xfrm>
            <a:off x="5691350" y="6080494"/>
            <a:ext cx="5996152" cy="523220"/>
          </a:xfrm>
          <a:prstGeom prst="rect">
            <a:avLst/>
          </a:prstGeom>
          <a:noFill/>
        </p:spPr>
        <p:txBody>
          <a:bodyPr wrap="square" rtlCol="0">
            <a:spAutoFit/>
          </a:bodyPr>
          <a:lstStyle/>
          <a:p>
            <a:pPr algn="ctr"/>
            <a:r>
              <a:rPr lang="en-US" sz="2800" dirty="0" smtClean="0">
                <a:solidFill>
                  <a:schemeClr val="bg1">
                    <a:lumMod val="50000"/>
                  </a:schemeClr>
                </a:solidFill>
                <a:effectLst>
                  <a:outerShdw blurRad="50800" dist="38100" dir="2700000" algn="tl" rotWithShape="0">
                    <a:prstClr val="black">
                      <a:alpha val="40000"/>
                    </a:prstClr>
                  </a:outerShdw>
                </a:effectLst>
              </a:rPr>
              <a:t>Rangelands on Indigenous Lands</a:t>
            </a:r>
          </a:p>
        </p:txBody>
      </p:sp>
      <p:sp>
        <p:nvSpPr>
          <p:cNvPr id="12" name="TextBox 11"/>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amber\Pictures\2015-03-09 iphone pics 3.9.15\iphone pics 3.9.15 060.JPG"/>
          <p:cNvPicPr>
            <a:picLocks noChangeAspect="1" noChangeArrowheads="1"/>
          </p:cNvPicPr>
          <p:nvPr/>
        </p:nvPicPr>
        <p:blipFill>
          <a:blip r:embed="rId2" cstate="print"/>
          <a:srcRect t="6911" b="4675"/>
          <a:stretch>
            <a:fillRect/>
          </a:stretch>
        </p:blipFill>
        <p:spPr bwMode="auto">
          <a:xfrm>
            <a:off x="0" y="0"/>
            <a:ext cx="12192000" cy="6858000"/>
          </a:xfrm>
          <a:prstGeom prst="rect">
            <a:avLst/>
          </a:prstGeom>
          <a:noFill/>
        </p:spPr>
      </p:pic>
      <p:sp>
        <p:nvSpPr>
          <p:cNvPr id="4" name="TextBox 3"/>
          <p:cNvSpPr txBox="1"/>
          <p:nvPr/>
        </p:nvSpPr>
        <p:spPr>
          <a:xfrm>
            <a:off x="6558454" y="1536174"/>
            <a:ext cx="5633545" cy="3785652"/>
          </a:xfrm>
          <a:prstGeom prst="rect">
            <a:avLst/>
          </a:prstGeom>
          <a:solidFill>
            <a:schemeClr val="bg1">
              <a:lumMod val="50000"/>
              <a:alpha val="62000"/>
            </a:schemeClr>
          </a:solidFill>
        </p:spPr>
        <p:txBody>
          <a:bodyPr wrap="square" rtlCol="0">
            <a:spAutoFit/>
          </a:bodyPr>
          <a:lstStyle/>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Explore Multimedia resources including access to the Global Rangelands social media outlets, trainings and webinars, mobile apps, podcasts/audio files, and other resources that are helpful to anyone interested in rangelands ecology and management.</a:t>
            </a:r>
          </a:p>
        </p:txBody>
      </p:sp>
      <p:pic>
        <p:nvPicPr>
          <p:cNvPr id="3" name="Picture 2"/>
          <p:cNvPicPr>
            <a:picLocks noChangeAspect="1" noChangeArrowheads="1"/>
          </p:cNvPicPr>
          <p:nvPr/>
        </p:nvPicPr>
        <p:blipFill>
          <a:blip r:embed="rId3" cstate="print"/>
          <a:srcRect l="21041" r="22373" b="6250"/>
          <a:stretch>
            <a:fillRect/>
          </a:stretch>
        </p:blipFill>
        <p:spPr bwMode="auto">
          <a:xfrm>
            <a:off x="425671" y="362607"/>
            <a:ext cx="6148550" cy="6274676"/>
          </a:xfrm>
          <a:prstGeom prst="rect">
            <a:avLst/>
          </a:prstGeom>
          <a:noFill/>
          <a:ln w="9525">
            <a:noFill/>
            <a:miter lim="800000"/>
            <a:headEnd/>
            <a:tailEnd/>
          </a:ln>
        </p:spPr>
      </p:pic>
      <p:sp>
        <p:nvSpPr>
          <p:cNvPr id="5" name="TextBox 4"/>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mber\Desktop\RP Newsletters\2016 8 August\McIrvin deep lake DNR May 9 (1).jpg"/>
          <p:cNvPicPr>
            <a:picLocks noChangeAspect="1" noChangeArrowheads="1"/>
          </p:cNvPicPr>
          <p:nvPr/>
        </p:nvPicPr>
        <p:blipFill>
          <a:blip r:embed="rId2" cstate="print"/>
          <a:srcRect b="11990"/>
          <a:stretch>
            <a:fillRect/>
          </a:stretch>
        </p:blipFill>
        <p:spPr bwMode="auto">
          <a:xfrm>
            <a:off x="0" y="0"/>
            <a:ext cx="12192000" cy="6858000"/>
          </a:xfrm>
          <a:prstGeom prst="rect">
            <a:avLst/>
          </a:prstGeom>
          <a:noFill/>
        </p:spPr>
      </p:pic>
      <p:pic>
        <p:nvPicPr>
          <p:cNvPr id="3" name="Picture 2"/>
          <p:cNvPicPr>
            <a:picLocks noChangeAspect="1" noChangeArrowheads="1"/>
          </p:cNvPicPr>
          <p:nvPr/>
        </p:nvPicPr>
        <p:blipFill>
          <a:blip r:embed="rId3" cstate="print"/>
          <a:srcRect l="27972" r="28917" b="9375"/>
          <a:stretch>
            <a:fillRect/>
          </a:stretch>
        </p:blipFill>
        <p:spPr bwMode="auto">
          <a:xfrm>
            <a:off x="6090972" y="654584"/>
            <a:ext cx="5652053" cy="5746215"/>
          </a:xfrm>
          <a:prstGeom prst="rect">
            <a:avLst/>
          </a:prstGeom>
          <a:noFill/>
          <a:ln w="9525">
            <a:noFill/>
            <a:miter lim="800000"/>
            <a:headEnd/>
            <a:tailEnd/>
          </a:ln>
        </p:spPr>
      </p:pic>
      <p:sp>
        <p:nvSpPr>
          <p:cNvPr id="6" name="TextBox 5"/>
          <p:cNvSpPr txBox="1"/>
          <p:nvPr/>
        </p:nvSpPr>
        <p:spPr>
          <a:xfrm>
            <a:off x="0" y="2"/>
            <a:ext cx="5149755" cy="6863417"/>
          </a:xfrm>
          <a:prstGeom prst="rect">
            <a:avLst/>
          </a:prstGeom>
          <a:solidFill>
            <a:schemeClr val="tx1">
              <a:alpha val="73000"/>
            </a:schemeClr>
          </a:solidFill>
        </p:spPr>
        <p:txBody>
          <a:bodyPr wrap="square" rtlCol="0" anchor="ctr">
            <a:spAutoFit/>
          </a:bodyPr>
          <a:lstStyle/>
          <a:p>
            <a:pPr algn="ctr"/>
            <a:endParaRPr lang="en-US" sz="4000" b="1" dirty="0" smtClean="0">
              <a:ln w="1270">
                <a:noFill/>
              </a:ln>
              <a:solidFill>
                <a:schemeClr val="bg1"/>
              </a:solidFill>
            </a:endParaRPr>
          </a:p>
          <a:p>
            <a:pPr marL="231775"/>
            <a:endParaRPr lang="en-US" sz="3000" b="1" dirty="0" smtClean="0">
              <a:ln w="1270">
                <a:noFill/>
              </a:ln>
              <a:solidFill>
                <a:schemeClr val="bg1"/>
              </a:solidFill>
            </a:endParaRPr>
          </a:p>
          <a:p>
            <a:pPr marL="231775"/>
            <a:endParaRPr lang="en-US" sz="3000" b="1" dirty="0" smtClean="0">
              <a:ln w="1270">
                <a:noFill/>
              </a:ln>
              <a:solidFill>
                <a:schemeClr val="bg1"/>
              </a:solidFill>
            </a:endParaRPr>
          </a:p>
          <a:p>
            <a:pPr marL="231775"/>
            <a:endParaRPr lang="en-US" sz="3000" b="1" dirty="0" smtClean="0">
              <a:ln w="1270">
                <a:noFill/>
              </a:ln>
              <a:solidFill>
                <a:schemeClr val="bg1"/>
              </a:solidFill>
            </a:endParaRPr>
          </a:p>
          <a:p>
            <a:pPr marL="231775"/>
            <a:r>
              <a:rPr lang="en-US" sz="3000" b="1" dirty="0" smtClean="0">
                <a:ln w="1270">
                  <a:noFill/>
                </a:ln>
                <a:solidFill>
                  <a:schemeClr val="bg1"/>
                </a:solidFill>
              </a:rPr>
              <a:t>Explore Rangelands West</a:t>
            </a:r>
          </a:p>
          <a:p>
            <a:pPr marL="231775"/>
            <a:endParaRPr lang="en-US" sz="3000" dirty="0" smtClean="0">
              <a:ln w="1270">
                <a:noFill/>
              </a:ln>
              <a:solidFill>
                <a:schemeClr val="bg1"/>
              </a:solidFill>
            </a:endParaRPr>
          </a:p>
          <a:p>
            <a:pPr marL="231775"/>
            <a:r>
              <a:rPr lang="en-US" sz="3000" dirty="0" smtClean="0">
                <a:ln w="1270">
                  <a:noFill/>
                </a:ln>
                <a:solidFill>
                  <a:schemeClr val="bg1"/>
                </a:solidFill>
              </a:rPr>
              <a:t>Access rangeland resources specific to the United States on Rangelands West.</a:t>
            </a:r>
          </a:p>
          <a:p>
            <a:pPr marL="231775"/>
            <a:endParaRPr lang="en-US" sz="3000" dirty="0" smtClean="0">
              <a:ln w="1270">
                <a:noFill/>
              </a:ln>
              <a:solidFill>
                <a:schemeClr val="bg1"/>
              </a:solidFill>
            </a:endParaRPr>
          </a:p>
          <a:p>
            <a:pPr marL="231775"/>
            <a:endParaRPr lang="en-US" sz="3000" b="1" dirty="0" smtClean="0">
              <a:ln w="1270">
                <a:noFill/>
              </a:ln>
              <a:solidFill>
                <a:schemeClr val="bg1"/>
              </a:solidFill>
            </a:endParaRPr>
          </a:p>
          <a:p>
            <a:pPr marL="231775"/>
            <a:endParaRPr lang="en-US" sz="3000" b="1" dirty="0" smtClean="0">
              <a:ln w="1270">
                <a:noFill/>
              </a:ln>
              <a:solidFill>
                <a:schemeClr val="bg1"/>
              </a:solidFill>
            </a:endParaRPr>
          </a:p>
          <a:p>
            <a:pPr marL="231775"/>
            <a:endParaRPr lang="en-US" sz="3000" b="1" dirty="0" smtClean="0">
              <a:ln w="1270">
                <a:solidFill>
                  <a:schemeClr val="bg1">
                    <a:lumMod val="65000"/>
                  </a:schemeClr>
                </a:solidFill>
              </a:ln>
            </a:endParaRPr>
          </a:p>
          <a:p>
            <a:pPr algn="ctr"/>
            <a:endParaRPr lang="en-US" sz="4000" b="1" dirty="0" smtClean="0">
              <a:ln w="1270">
                <a:solidFill>
                  <a:schemeClr val="bg1">
                    <a:lumMod val="65000"/>
                  </a:schemeClr>
                </a:solidFill>
              </a:ln>
            </a:endParaRPr>
          </a:p>
        </p:txBody>
      </p:sp>
      <p:pic>
        <p:nvPicPr>
          <p:cNvPr id="7" name="Picture 7" descr="https://globalrangelands.org/sites/globalrangelands.org/files/site_logos/logo_rlw_300dpi.jpg"/>
          <p:cNvPicPr>
            <a:picLocks noChangeAspect="1" noChangeArrowheads="1"/>
          </p:cNvPicPr>
          <p:nvPr/>
        </p:nvPicPr>
        <p:blipFill>
          <a:blip r:embed="rId4" cstate="print"/>
          <a:srcRect/>
          <a:stretch>
            <a:fillRect/>
          </a:stretch>
        </p:blipFill>
        <p:spPr bwMode="auto">
          <a:xfrm>
            <a:off x="817283" y="5410448"/>
            <a:ext cx="3316406" cy="1082557"/>
          </a:xfrm>
          <a:prstGeom prst="rect">
            <a:avLst/>
          </a:prstGeom>
          <a:noFill/>
        </p:spPr>
      </p:pic>
      <p:sp>
        <p:nvSpPr>
          <p:cNvPr id="8" name="TextBox 7"/>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mber\Desktop\RP Newsletters\2016 3 March\Bumble Bee.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Picture 2"/>
          <p:cNvPicPr>
            <a:picLocks noChangeAspect="1" noChangeArrowheads="1"/>
          </p:cNvPicPr>
          <p:nvPr/>
        </p:nvPicPr>
        <p:blipFill>
          <a:blip r:embed="rId3" cstate="print"/>
          <a:srcRect l="17570" r="19059" b="6250"/>
          <a:stretch>
            <a:fillRect/>
          </a:stretch>
        </p:blipFill>
        <p:spPr bwMode="auto">
          <a:xfrm>
            <a:off x="409903" y="409901"/>
            <a:ext cx="7316579" cy="6085491"/>
          </a:xfrm>
          <a:prstGeom prst="rect">
            <a:avLst/>
          </a:prstGeom>
          <a:noFill/>
          <a:ln w="9525">
            <a:noFill/>
            <a:miter lim="800000"/>
            <a:headEnd/>
            <a:tailEnd/>
          </a:ln>
        </p:spPr>
      </p:pic>
      <p:sp>
        <p:nvSpPr>
          <p:cNvPr id="5" name="TextBox 4"/>
          <p:cNvSpPr txBox="1"/>
          <p:nvPr/>
        </p:nvSpPr>
        <p:spPr>
          <a:xfrm>
            <a:off x="7772400" y="881557"/>
            <a:ext cx="4419600" cy="5016758"/>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Explore </a:t>
            </a:r>
          </a:p>
          <a:p>
            <a:pPr algn="ctr"/>
            <a:r>
              <a:rPr lang="en-US" sz="4000" b="1" dirty="0" smtClean="0">
                <a:solidFill>
                  <a:schemeClr val="bg1"/>
                </a:solidFill>
                <a:effectLst>
                  <a:outerShdw blurRad="50800" dist="38100" dir="2700000" algn="tl" rotWithShape="0">
                    <a:prstClr val="black">
                      <a:alpha val="40000"/>
                    </a:prstClr>
                  </a:outerShdw>
                </a:effectLst>
              </a:rPr>
              <a:t>Trending Topics including wolf reintroduction, sage grouse, </a:t>
            </a:r>
          </a:p>
          <a:p>
            <a:pPr algn="ctr"/>
            <a:r>
              <a:rPr lang="en-US" sz="4000" b="1" dirty="0" smtClean="0">
                <a:solidFill>
                  <a:schemeClr val="bg1"/>
                </a:solidFill>
                <a:effectLst>
                  <a:outerShdw blurRad="50800" dist="38100" dir="2700000" algn="tl" rotWithShape="0">
                    <a:prstClr val="black">
                      <a:alpha val="40000"/>
                    </a:prstClr>
                  </a:outerShdw>
                </a:effectLst>
              </a:rPr>
              <a:t>wild horses &amp; burros, </a:t>
            </a:r>
          </a:p>
          <a:p>
            <a:pPr algn="ctr"/>
            <a:r>
              <a:rPr lang="en-US" sz="4000" b="1" dirty="0" smtClean="0">
                <a:solidFill>
                  <a:schemeClr val="bg1"/>
                </a:solidFill>
                <a:effectLst>
                  <a:outerShdw blurRad="50800" dist="38100" dir="2700000" algn="tl" rotWithShape="0">
                    <a:prstClr val="black">
                      <a:alpha val="40000"/>
                    </a:prstClr>
                  </a:outerShdw>
                </a:effectLst>
              </a:rPr>
              <a:t>and much more!</a:t>
            </a:r>
            <a:endParaRPr lang="en-US" sz="4000" b="1" dirty="0">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s://scontent-lga3-1.xx.fbcdn.net/v/t1.0-9/15036362_932523613473_6403331979706327596_n.jpg?oh=47da0a0416efd9a57280ef501cdbff41&amp;oe=58B291D3"/>
          <p:cNvPicPr>
            <a:picLocks noChangeAspect="1" noChangeArrowheads="1"/>
          </p:cNvPicPr>
          <p:nvPr/>
        </p:nvPicPr>
        <p:blipFill>
          <a:blip r:embed="rId2" cstate="print"/>
          <a:srcRect t="25000" b="1630"/>
          <a:stretch>
            <a:fillRect/>
          </a:stretch>
        </p:blipFill>
        <p:spPr bwMode="auto">
          <a:xfrm>
            <a:off x="0" y="0"/>
            <a:ext cx="12192000" cy="6858000"/>
          </a:xfrm>
          <a:prstGeom prst="rect">
            <a:avLst/>
          </a:prstGeom>
          <a:noFill/>
        </p:spPr>
      </p:pic>
      <p:pic>
        <p:nvPicPr>
          <p:cNvPr id="53254" name="Picture 6" descr="https://globalrangelands.org/sites/globalrangelands.org/themes/rangelandswest/images/rlw10.png"/>
          <p:cNvPicPr>
            <a:picLocks noChangeAspect="1" noChangeArrowheads="1"/>
          </p:cNvPicPr>
          <p:nvPr/>
        </p:nvPicPr>
        <p:blipFill>
          <a:blip r:embed="rId3" cstate="print"/>
          <a:srcRect l="1570" t="5897" r="18756" b="10021"/>
          <a:stretch>
            <a:fillRect/>
          </a:stretch>
        </p:blipFill>
        <p:spPr bwMode="auto">
          <a:xfrm>
            <a:off x="4919408" y="930166"/>
            <a:ext cx="7272592" cy="4997669"/>
          </a:xfrm>
          <a:prstGeom prst="rect">
            <a:avLst/>
          </a:prstGeom>
          <a:solidFill>
            <a:schemeClr val="bg1"/>
          </a:solidFill>
        </p:spPr>
      </p:pic>
      <p:sp>
        <p:nvSpPr>
          <p:cNvPr id="6" name="TextBox 5"/>
          <p:cNvSpPr txBox="1"/>
          <p:nvPr/>
        </p:nvSpPr>
        <p:spPr>
          <a:xfrm>
            <a:off x="0" y="1767007"/>
            <a:ext cx="4918841" cy="3323987"/>
          </a:xfrm>
          <a:prstGeom prst="rect">
            <a:avLst/>
          </a:prstGeom>
          <a:solidFill>
            <a:schemeClr val="bg1">
              <a:lumMod val="50000"/>
              <a:alpha val="62000"/>
            </a:schemeClr>
          </a:solidFill>
        </p:spPr>
        <p:txBody>
          <a:bodyPr wrap="square" rtlCol="0">
            <a:spAutoFit/>
          </a:bodyPr>
          <a:lstStyle/>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Explore by State</a:t>
            </a:r>
          </a:p>
          <a:p>
            <a:pPr>
              <a:tabLst>
                <a:tab pos="396875" algn="l"/>
              </a:tabLst>
            </a:pPr>
            <a:endParaRPr lang="en-US" sz="3000" b="1" dirty="0" smtClean="0">
              <a:solidFill>
                <a:schemeClr val="bg1"/>
              </a:solidFill>
              <a:effectLst>
                <a:outerShdw blurRad="50800" dist="38100" dir="2700000" algn="tl" rotWithShape="0">
                  <a:prstClr val="black">
                    <a:alpha val="40000"/>
                  </a:prstClr>
                </a:outerShdw>
              </a:effectLst>
            </a:endParaRP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Geographic rangeland resources provide regionally significant information and opportunities for regional collaboration.</a:t>
            </a:r>
          </a:p>
        </p:txBody>
      </p:sp>
      <p:sp>
        <p:nvSpPr>
          <p:cNvPr id="5" name="TextBox 4"/>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amber\Pictures\2012-11-25 11.25.12\11.25.12 570.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5801710" y="662290"/>
            <a:ext cx="6390290" cy="3231654"/>
          </a:xfrm>
          <a:prstGeom prst="rect">
            <a:avLst/>
          </a:prstGeom>
          <a:solidFill>
            <a:schemeClr val="tx1">
              <a:alpha val="41000"/>
            </a:schemeClr>
          </a:solidFill>
        </p:spPr>
        <p:txBody>
          <a:bodyPr wrap="square" rtlCol="0">
            <a:spAutoFit/>
          </a:bodyPr>
          <a:lstStyle/>
          <a:p>
            <a:endPar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457200"/>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Arizona Rangelands gives </a:t>
            </a:r>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stakeholders access </a:t>
            </a:r>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to upcoming events and key local resources.</a:t>
            </a:r>
          </a:p>
          <a:p>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4" name="Picture 2"/>
          <p:cNvPicPr>
            <a:picLocks noChangeAspect="1" noChangeArrowheads="1"/>
          </p:cNvPicPr>
          <p:nvPr/>
        </p:nvPicPr>
        <p:blipFill>
          <a:blip r:embed="rId3" cstate="print"/>
          <a:srcRect l="26930" r="28153" b="9375"/>
          <a:stretch>
            <a:fillRect/>
          </a:stretch>
        </p:blipFill>
        <p:spPr bwMode="auto">
          <a:xfrm>
            <a:off x="394138" y="332403"/>
            <a:ext cx="5459667" cy="6193194"/>
          </a:xfrm>
          <a:prstGeom prst="rect">
            <a:avLst/>
          </a:prstGeom>
          <a:noFill/>
          <a:ln w="9525">
            <a:noFill/>
            <a:miter lim="800000"/>
            <a:headEnd/>
            <a:tailEnd/>
          </a:ln>
        </p:spPr>
      </p:pic>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mber\Desktop\RP Newsletters\11 2015 Nov\Images for Nov 2015 NL\Brittany Hamilton.png"/>
          <p:cNvPicPr>
            <a:picLocks noChangeAspect="1" noChangeArrowheads="1"/>
          </p:cNvPicPr>
          <p:nvPr/>
        </p:nvPicPr>
        <p:blipFill>
          <a:blip r:embed="rId2" cstate="print"/>
          <a:srcRect/>
          <a:stretch>
            <a:fillRect/>
          </a:stretch>
        </p:blipFill>
        <p:spPr bwMode="auto">
          <a:xfrm>
            <a:off x="0" y="0"/>
            <a:ext cx="12192000" cy="6879972"/>
          </a:xfrm>
          <a:prstGeom prst="rect">
            <a:avLst/>
          </a:prstGeom>
          <a:noFill/>
        </p:spPr>
      </p:pic>
      <p:grpSp>
        <p:nvGrpSpPr>
          <p:cNvPr id="3" name="Group 2"/>
          <p:cNvGrpSpPr/>
          <p:nvPr/>
        </p:nvGrpSpPr>
        <p:grpSpPr>
          <a:xfrm>
            <a:off x="6547945" y="488731"/>
            <a:ext cx="2580290" cy="5360276"/>
            <a:chOff x="0" y="220980"/>
            <a:chExt cx="3581402" cy="9723120"/>
          </a:xfrm>
        </p:grpSpPr>
        <p:pic>
          <p:nvPicPr>
            <p:cNvPr id="4" name="Picture 5"/>
            <p:cNvPicPr>
              <a:picLocks noChangeAspect="1" noChangeArrowheads="1"/>
            </p:cNvPicPr>
            <p:nvPr/>
          </p:nvPicPr>
          <p:blipFill>
            <a:blip r:embed="rId3" cstate="print"/>
            <a:srcRect l="3029" t="14583" r="69546" b="8333"/>
            <a:stretch>
              <a:fillRect/>
            </a:stretch>
          </p:blipFill>
          <p:spPr bwMode="auto">
            <a:xfrm>
              <a:off x="0" y="220980"/>
              <a:ext cx="3568392" cy="5638801"/>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l="34554" t="16146" r="37921" b="23437"/>
            <a:stretch>
              <a:fillRect/>
            </a:stretch>
          </p:blipFill>
          <p:spPr bwMode="auto">
            <a:xfrm>
              <a:off x="0" y="5524500"/>
              <a:ext cx="3581402" cy="4419600"/>
            </a:xfrm>
            <a:prstGeom prst="rect">
              <a:avLst/>
            </a:prstGeom>
            <a:noFill/>
            <a:ln w="9525">
              <a:noFill/>
              <a:miter lim="800000"/>
              <a:headEnd/>
              <a:tailEnd/>
            </a:ln>
          </p:spPr>
        </p:pic>
      </p:grpSp>
      <p:grpSp>
        <p:nvGrpSpPr>
          <p:cNvPr id="6" name="Group 5"/>
          <p:cNvGrpSpPr/>
          <p:nvPr/>
        </p:nvGrpSpPr>
        <p:grpSpPr>
          <a:xfrm>
            <a:off x="9270124" y="1229711"/>
            <a:ext cx="2475186" cy="5439103"/>
            <a:chOff x="304800" y="0"/>
            <a:chExt cx="3505200" cy="7467600"/>
          </a:xfrm>
        </p:grpSpPr>
        <p:pic>
          <p:nvPicPr>
            <p:cNvPr id="7" name="Picture 2"/>
            <p:cNvPicPr>
              <a:picLocks noChangeAspect="1" noChangeArrowheads="1"/>
            </p:cNvPicPr>
            <p:nvPr/>
          </p:nvPicPr>
          <p:blipFill>
            <a:blip r:embed="rId4" cstate="print"/>
            <a:srcRect l="2929" t="13542" r="70131" b="6250"/>
            <a:stretch>
              <a:fillRect/>
            </a:stretch>
          </p:blipFill>
          <p:spPr bwMode="auto">
            <a:xfrm>
              <a:off x="304800" y="0"/>
              <a:ext cx="3505200" cy="58674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l="33969" t="13542" r="39092" b="59375"/>
            <a:stretch>
              <a:fillRect/>
            </a:stretch>
          </p:blipFill>
          <p:spPr bwMode="auto">
            <a:xfrm>
              <a:off x="304800" y="5486400"/>
              <a:ext cx="3505200" cy="1981200"/>
            </a:xfrm>
            <a:prstGeom prst="rect">
              <a:avLst/>
            </a:prstGeom>
            <a:noFill/>
            <a:ln w="9525">
              <a:noFill/>
              <a:miter lim="800000"/>
              <a:headEnd/>
              <a:tailEnd/>
            </a:ln>
          </p:spPr>
        </p:pic>
      </p:grpSp>
      <p:sp>
        <p:nvSpPr>
          <p:cNvPr id="9" name="TextBox 8"/>
          <p:cNvSpPr txBox="1"/>
          <p:nvPr/>
        </p:nvSpPr>
        <p:spPr>
          <a:xfrm>
            <a:off x="0" y="220717"/>
            <a:ext cx="6479628" cy="1323439"/>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Mobile-friendly and </a:t>
            </a:r>
            <a:endParaRPr lang="en-US" sz="4000" b="1" dirty="0" smtClean="0">
              <a:solidFill>
                <a:schemeClr val="bg1"/>
              </a:solidFill>
              <a:effectLst>
                <a:outerShdw blurRad="50800" dist="38100" dir="2700000" algn="tl" rotWithShape="0">
                  <a:prstClr val="black">
                    <a:alpha val="40000"/>
                  </a:prstClr>
                </a:outerShdw>
              </a:effectLst>
            </a:endParaRPr>
          </a:p>
          <a:p>
            <a:pPr algn="ctr"/>
            <a:r>
              <a:rPr lang="en-US" sz="4000" b="1" dirty="0" smtClean="0">
                <a:solidFill>
                  <a:schemeClr val="bg1"/>
                </a:solidFill>
                <a:effectLst>
                  <a:outerShdw blurRad="50800" dist="38100" dir="2700000" algn="tl" rotWithShape="0">
                    <a:prstClr val="black">
                      <a:alpha val="40000"/>
                    </a:prstClr>
                  </a:outerShdw>
                </a:effectLst>
              </a:rPr>
              <a:t>tablet-friendly </a:t>
            </a:r>
            <a:r>
              <a:rPr lang="en-US" sz="4000" b="1" dirty="0" smtClean="0">
                <a:solidFill>
                  <a:schemeClr val="bg1"/>
                </a:solidFill>
                <a:effectLst>
                  <a:outerShdw blurRad="50800" dist="38100" dir="2700000" algn="tl" rotWithShape="0">
                    <a:prstClr val="black">
                      <a:alpha val="40000"/>
                    </a:prstClr>
                  </a:outerShdw>
                </a:effectLst>
              </a:rPr>
              <a:t>capabilities</a:t>
            </a:r>
            <a:endParaRPr lang="en-US" sz="4000" b="1" dirty="0">
              <a:solidFill>
                <a:schemeClr val="bg1"/>
              </a:solidFill>
              <a:effectLst>
                <a:outerShdw blurRad="50800" dist="38100" dir="2700000" algn="tl" rotWithShape="0">
                  <a:prstClr val="black">
                    <a:alpha val="40000"/>
                  </a:prstClr>
                </a:outerShdw>
              </a:effectLst>
            </a:endParaRPr>
          </a:p>
        </p:txBody>
      </p:sp>
      <p:sp>
        <p:nvSpPr>
          <p:cNvPr id="10" name="TextBox 9"/>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mber\Desktop\RP Newsletters\2016 3 March\Tawny-edged Skipper.JPG"/>
          <p:cNvPicPr>
            <a:picLocks noChangeAspect="1" noChangeArrowheads="1"/>
          </p:cNvPicPr>
          <p:nvPr/>
        </p:nvPicPr>
        <p:blipFill>
          <a:blip r:embed="rId2" cstate="print"/>
          <a:srcRect r="9022"/>
          <a:stretch>
            <a:fillRect/>
          </a:stretch>
        </p:blipFill>
        <p:spPr bwMode="auto">
          <a:xfrm>
            <a:off x="0" y="0"/>
            <a:ext cx="12192000" cy="6857999"/>
          </a:xfrm>
          <a:prstGeom prst="rect">
            <a:avLst/>
          </a:prstGeom>
          <a:noFill/>
        </p:spPr>
      </p:pic>
      <p:sp>
        <p:nvSpPr>
          <p:cNvPr id="4" name="TextBox 3"/>
          <p:cNvSpPr txBox="1"/>
          <p:nvPr/>
        </p:nvSpPr>
        <p:spPr>
          <a:xfrm>
            <a:off x="7942997" y="1058887"/>
            <a:ext cx="4249003" cy="4801314"/>
          </a:xfrm>
          <a:prstGeom prst="rect">
            <a:avLst/>
          </a:prstGeom>
          <a:solidFill>
            <a:schemeClr val="tx1">
              <a:alpha val="41000"/>
            </a:schemeClr>
          </a:solidFill>
        </p:spPr>
        <p:txBody>
          <a:bodyPr wrap="square" rtlCol="0">
            <a:spAutoFit/>
          </a:bodyPr>
          <a:lstStyle/>
          <a:p>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Explore Wrangle for an interactive global rangeland learning experience. </a:t>
            </a:r>
          </a:p>
          <a:p>
            <a:endPar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The website highlights videos, maps, and high quality images, called </a:t>
            </a:r>
            <a:r>
              <a:rPr lang="en-US" sz="3400" b="1" dirty="0" err="1" smtClean="0">
                <a:ln>
                  <a:solidFill>
                    <a:schemeClr val="bg2">
                      <a:lumMod val="50000"/>
                    </a:schemeClr>
                  </a:solidFill>
                </a:ln>
                <a:solidFill>
                  <a:schemeClr val="bg1"/>
                </a:solidFill>
                <a:effectLst>
                  <a:outerShdw blurRad="50800" dist="38100" dir="2700000" algn="tl" rotWithShape="0">
                    <a:prstClr val="black">
                      <a:alpha val="40000"/>
                    </a:prstClr>
                  </a:outerShdw>
                </a:effectLst>
              </a:rPr>
              <a:t>gigapans</a:t>
            </a:r>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a:t>
            </a:r>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3" name="Picture 2" descr="C:\Users\amber\Desktop\RP Newsletters\2016 10 October\wrangle.png"/>
          <p:cNvPicPr>
            <a:picLocks noChangeAspect="1" noChangeArrowheads="1"/>
          </p:cNvPicPr>
          <p:nvPr/>
        </p:nvPicPr>
        <p:blipFill>
          <a:blip r:embed="rId3" cstate="print"/>
          <a:srcRect/>
          <a:stretch>
            <a:fillRect/>
          </a:stretch>
        </p:blipFill>
        <p:spPr bwMode="auto">
          <a:xfrm>
            <a:off x="285750" y="635669"/>
            <a:ext cx="7677150" cy="5593681"/>
          </a:xfrm>
          <a:prstGeom prst="rect">
            <a:avLst/>
          </a:prstGeom>
          <a:noFill/>
        </p:spPr>
      </p:pic>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Explore the Websites</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lh3.googleusercontent.com/plPVaB0jA2ZFNFrNVDf-e6pWFeuJ4B41h3Av02pB45IAmyLHATqgZ4BfCiKJvaJVpmXMr-dRf1U88iYUURTin7NCAekf-Fpf4ohSBFTod-cCpctGRqDMjA2FGGWXP7c6glm3Wz9gjcdmyFuZtgVFL9bswCXUk7FP8ghWwpI7-Yq6gK91oC7kYVVebcCMzy_0-mS3KtF-_DBwOWe2UYwoCac6bfErUvSdBcZpAIdk7c8OfMn65JMRjcdqmtwpDu66TpIQbS93_k7Zs-UzMgH2k5QCvycjg6teDhIy6EqiA77NrBpCb1XUPzeWPJP7YdQsI_aCXOrR0F5CTIqaTfOxab_BJo8PGWjMZ9Lwsss0cn2CF6BEvE0Bi6Q0vN4NEHOTiU_U5N13BtYVHPslVeS1d95lsZSFCtAcHrwk_Gf_dPrs3uBLoZbkb6XqZQEBE_K4di2QFzduTzklJyObR6s1Mdz7ekclNFDIqQZVXGdmTNYru-Ef6jK7-6aR9o68qtxIzkAbILkTb2huQ1yf0z4jRTt_pGcjjWRXbYOhRk31AgmF7O1xl4R6L7XGTznFiFtHQJaXXIqKn367pm9GsA31XhvavqFKJiHg8QN4iyRgnH22MZHrQA=w958-h638-no"/>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985809"/>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Social Media</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s://scontent-lga3-1.xx.fbcdn.net/v/t1.0-9/12744505_868394214303_2547798661449888004_n.jpg?oh=80f745434bdbb190b3811e8c9eaee906&amp;oe=58BEF4F5"/>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pic>
        <p:nvPicPr>
          <p:cNvPr id="3" name="Picture 6" descr="C:\Users\amber\Desktop\RP Newsletters\10 2015 Oct\Images for Oct 2015 NL\rangenerd.png"/>
          <p:cNvPicPr>
            <a:picLocks noChangeAspect="1" noChangeArrowheads="1"/>
          </p:cNvPicPr>
          <p:nvPr/>
        </p:nvPicPr>
        <p:blipFill>
          <a:blip r:embed="rId3" cstate="print"/>
          <a:srcRect/>
          <a:stretch>
            <a:fillRect/>
          </a:stretch>
        </p:blipFill>
        <p:spPr bwMode="auto">
          <a:xfrm>
            <a:off x="346839" y="1132488"/>
            <a:ext cx="4114802" cy="4022835"/>
          </a:xfrm>
          <a:prstGeom prst="rect">
            <a:avLst/>
          </a:prstGeom>
          <a:noFill/>
        </p:spPr>
      </p:pic>
      <p:pic>
        <p:nvPicPr>
          <p:cNvPr id="4" name="Picture 4" descr="C:\Users\amber\Desktop\RP Newsletters\12 2015 Dec\meme.jpg"/>
          <p:cNvPicPr>
            <a:picLocks noChangeAspect="1" noChangeArrowheads="1"/>
          </p:cNvPicPr>
          <p:nvPr/>
        </p:nvPicPr>
        <p:blipFill>
          <a:blip r:embed="rId4" cstate="print"/>
          <a:srcRect/>
          <a:stretch>
            <a:fillRect/>
          </a:stretch>
        </p:blipFill>
        <p:spPr bwMode="auto">
          <a:xfrm>
            <a:off x="3471043" y="2538248"/>
            <a:ext cx="4004441" cy="4004441"/>
          </a:xfrm>
          <a:prstGeom prst="rect">
            <a:avLst/>
          </a:prstGeom>
          <a:noFill/>
        </p:spPr>
      </p:pic>
      <p:sp>
        <p:nvSpPr>
          <p:cNvPr id="5" name="TextBox 4"/>
          <p:cNvSpPr txBox="1"/>
          <p:nvPr/>
        </p:nvSpPr>
        <p:spPr>
          <a:xfrm>
            <a:off x="4556235" y="662152"/>
            <a:ext cx="7635766" cy="707886"/>
          </a:xfrm>
          <a:prstGeom prst="rect">
            <a:avLst/>
          </a:prstGeom>
          <a:noFill/>
        </p:spPr>
        <p:txBody>
          <a:bodyPr wrap="square" rtlCol="0">
            <a:spAutoFit/>
          </a:bodyPr>
          <a:lstStyle/>
          <a:p>
            <a:pPr algn="ct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Follow the #</a:t>
            </a:r>
            <a:r>
              <a:rPr lang="en-US" sz="4000" b="1" dirty="0" err="1" smtClean="0">
                <a:ln>
                  <a:solidFill>
                    <a:schemeClr val="bg2">
                      <a:lumMod val="50000"/>
                    </a:schemeClr>
                  </a:solidFill>
                </a:ln>
                <a:solidFill>
                  <a:schemeClr val="bg1"/>
                </a:solidFill>
                <a:effectLst>
                  <a:outerShdw blurRad="50800" dist="38100" dir="2700000" algn="tl" rotWithShape="0">
                    <a:prstClr val="black">
                      <a:alpha val="40000"/>
                    </a:prstClr>
                  </a:outerShdw>
                </a:effectLst>
              </a:rPr>
              <a:t>RangeNerd</a:t>
            </a: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 campaign</a:t>
            </a:r>
          </a:p>
        </p:txBody>
      </p:sp>
      <p:grpSp>
        <p:nvGrpSpPr>
          <p:cNvPr id="6" name="Group 5"/>
          <p:cNvGrpSpPr/>
          <p:nvPr/>
        </p:nvGrpSpPr>
        <p:grpSpPr>
          <a:xfrm>
            <a:off x="8634965" y="2055403"/>
            <a:ext cx="2886812" cy="3558512"/>
            <a:chOff x="8321456" y="2042340"/>
            <a:chExt cx="2886812" cy="3558512"/>
          </a:xfrm>
        </p:grpSpPr>
        <p:pic>
          <p:nvPicPr>
            <p:cNvPr id="7" name="Picture 6" descr="https://g.twimg.com/Twitter_logo_blue.png"/>
            <p:cNvPicPr>
              <a:picLocks noChangeAspect="1" noChangeArrowheads="1"/>
            </p:cNvPicPr>
            <p:nvPr/>
          </p:nvPicPr>
          <p:blipFill>
            <a:blip r:embed="rId5" cstate="print"/>
            <a:srcRect/>
            <a:stretch>
              <a:fillRect/>
            </a:stretch>
          </p:blipFill>
          <p:spPr bwMode="auto">
            <a:xfrm>
              <a:off x="10295143" y="3375323"/>
              <a:ext cx="913125" cy="742364"/>
            </a:xfrm>
            <a:prstGeom prst="rect">
              <a:avLst/>
            </a:prstGeom>
            <a:solidFill>
              <a:schemeClr val="bg1"/>
            </a:solidFill>
          </p:spPr>
        </p:pic>
        <p:pic>
          <p:nvPicPr>
            <p:cNvPr id="8" name="Picture 4" descr="http://www.freelargeimages.com/wp-content/uploads/2015/05/Facebook_Vector_Logo_Hd_02.png"/>
            <p:cNvPicPr>
              <a:picLocks noChangeAspect="1" noChangeArrowheads="1"/>
            </p:cNvPicPr>
            <p:nvPr/>
          </p:nvPicPr>
          <p:blipFill>
            <a:blip r:embed="rId6" cstate="print"/>
            <a:srcRect/>
            <a:stretch>
              <a:fillRect/>
            </a:stretch>
          </p:blipFill>
          <p:spPr bwMode="auto">
            <a:xfrm>
              <a:off x="8346201" y="2042340"/>
              <a:ext cx="866090" cy="866090"/>
            </a:xfrm>
            <a:prstGeom prst="rect">
              <a:avLst/>
            </a:prstGeom>
            <a:noFill/>
          </p:spPr>
        </p:pic>
        <p:pic>
          <p:nvPicPr>
            <p:cNvPr id="9" name="Picture 8" descr="https://upload.wikimedia.org/wikipedia/commons/thumb/c/ca/LinkedIn_logo_initials.png/768px-LinkedIn_logo_initials.png"/>
            <p:cNvPicPr>
              <a:picLocks noChangeAspect="1" noChangeArrowheads="1"/>
            </p:cNvPicPr>
            <p:nvPr/>
          </p:nvPicPr>
          <p:blipFill>
            <a:blip r:embed="rId7" cstate="print"/>
            <a:srcRect/>
            <a:stretch>
              <a:fillRect/>
            </a:stretch>
          </p:blipFill>
          <p:spPr bwMode="auto">
            <a:xfrm>
              <a:off x="10317113" y="4690941"/>
              <a:ext cx="869184" cy="869184"/>
            </a:xfrm>
            <a:prstGeom prst="rect">
              <a:avLst/>
            </a:prstGeom>
            <a:noFill/>
          </p:spPr>
        </p:pic>
        <p:pic>
          <p:nvPicPr>
            <p:cNvPr id="10" name="Picture 12" descr="http://3835642c2693476aa717-d4b78efce91b9730bcca725cf9bb0b37.r51.cf1.rackcdn.com/Multi-Color_Logo_thumbnail200.png"/>
            <p:cNvPicPr>
              <a:picLocks noChangeAspect="1" noChangeArrowheads="1"/>
            </p:cNvPicPr>
            <p:nvPr/>
          </p:nvPicPr>
          <p:blipFill>
            <a:blip r:embed="rId8" cstate="print"/>
            <a:srcRect/>
            <a:stretch>
              <a:fillRect/>
            </a:stretch>
          </p:blipFill>
          <p:spPr bwMode="auto">
            <a:xfrm>
              <a:off x="8321456" y="3375323"/>
              <a:ext cx="915581" cy="915581"/>
            </a:xfrm>
            <a:prstGeom prst="rect">
              <a:avLst/>
            </a:prstGeom>
            <a:noFill/>
          </p:spPr>
        </p:pic>
        <p:pic>
          <p:nvPicPr>
            <p:cNvPr id="11" name="Picture 16" descr="http://prophitmarketing.com/wp-content/uploads/2015/02/Pinterest-Logo.png"/>
            <p:cNvPicPr>
              <a:picLocks noChangeAspect="1" noChangeArrowheads="1"/>
            </p:cNvPicPr>
            <p:nvPr/>
          </p:nvPicPr>
          <p:blipFill>
            <a:blip r:embed="rId9" cstate="print"/>
            <a:srcRect/>
            <a:stretch>
              <a:fillRect/>
            </a:stretch>
          </p:blipFill>
          <p:spPr bwMode="auto">
            <a:xfrm>
              <a:off x="8324291" y="4690941"/>
              <a:ext cx="909911" cy="909911"/>
            </a:xfrm>
            <a:prstGeom prst="rect">
              <a:avLst/>
            </a:prstGeom>
            <a:noFill/>
          </p:spPr>
        </p:pic>
        <p:pic>
          <p:nvPicPr>
            <p:cNvPr id="12" name="Picture 44" descr="http://www.eartothegroundmusic.co/wp-content/uploads/2015/10/youtube-logo-square-png-i6.png"/>
            <p:cNvPicPr>
              <a:picLocks noChangeAspect="1" noChangeArrowheads="1"/>
            </p:cNvPicPr>
            <p:nvPr/>
          </p:nvPicPr>
          <p:blipFill>
            <a:blip r:embed="rId10" cstate="print"/>
            <a:srcRect/>
            <a:stretch>
              <a:fillRect/>
            </a:stretch>
          </p:blipFill>
          <p:spPr bwMode="auto">
            <a:xfrm>
              <a:off x="10324175" y="2042340"/>
              <a:ext cx="855061" cy="852617"/>
            </a:xfrm>
            <a:prstGeom prst="rect">
              <a:avLst/>
            </a:prstGeom>
            <a:noFill/>
          </p:spPr>
        </p:pic>
      </p:grpSp>
      <p:sp>
        <p:nvSpPr>
          <p:cNvPr id="13" name="TextBox 12"/>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Social Media</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scontent-lga3-1.xx.fbcdn.net/v/t1.0-9/15241761_936456357223_833539792350054419_n.jpg?oh=e8563663b6c8ae4b91e1990841c66981&amp;oe=58B8BC2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Oval 2"/>
          <p:cNvSpPr/>
          <p:nvPr/>
        </p:nvSpPr>
        <p:spPr>
          <a:xfrm>
            <a:off x="7696200" y="704850"/>
            <a:ext cx="4114800" cy="3676650"/>
          </a:xfrm>
          <a:prstGeom prst="ellipse">
            <a:avLst/>
          </a:prstGeom>
          <a:solidFill>
            <a:schemeClr val="bg1">
              <a:lumMod val="50000"/>
              <a:alpha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t>Create user-driven tools and interfaces for research, education, and extension</a:t>
            </a:r>
            <a:endParaRPr lang="en-US" sz="2600" b="1" dirty="0"/>
          </a:p>
        </p:txBody>
      </p:sp>
      <p:sp>
        <p:nvSpPr>
          <p:cNvPr id="4" name="Oval 3"/>
          <p:cNvSpPr/>
          <p:nvPr/>
        </p:nvSpPr>
        <p:spPr>
          <a:xfrm>
            <a:off x="4019550" y="2857500"/>
            <a:ext cx="4114800" cy="3676650"/>
          </a:xfrm>
          <a:prstGeom prst="ellipse">
            <a:avLst/>
          </a:prstGeom>
          <a:solidFill>
            <a:schemeClr val="bg1">
              <a:lumMod val="50000"/>
              <a:alpha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t>Facilitate understanding of sustainable rangeland management processes</a:t>
            </a:r>
            <a:endParaRPr lang="en-US" sz="2600" b="1" dirty="0"/>
          </a:p>
        </p:txBody>
      </p:sp>
      <p:sp>
        <p:nvSpPr>
          <p:cNvPr id="5" name="Oval 4"/>
          <p:cNvSpPr/>
          <p:nvPr/>
        </p:nvSpPr>
        <p:spPr>
          <a:xfrm>
            <a:off x="419100" y="704850"/>
            <a:ext cx="4114800" cy="3676650"/>
          </a:xfrm>
          <a:prstGeom prst="ellipse">
            <a:avLst/>
          </a:prstGeom>
          <a:solidFill>
            <a:schemeClr val="bg1">
              <a:lumMod val="50000"/>
              <a:alpha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t>Provide digital access to reviewed information and data applicable to rangeland management decision making</a:t>
            </a:r>
            <a:endParaRPr lang="en-US" sz="2600" b="1" dirty="0"/>
          </a:p>
        </p:txBody>
      </p:sp>
      <p:sp>
        <p:nvSpPr>
          <p:cNvPr id="7" name="TextBox 6"/>
          <p:cNvSpPr txBox="1"/>
          <p:nvPr/>
        </p:nvSpPr>
        <p:spPr>
          <a:xfrm>
            <a:off x="0" y="0"/>
            <a:ext cx="12192000" cy="707886"/>
          </a:xfrm>
          <a:prstGeom prst="rect">
            <a:avLst/>
          </a:prstGeom>
          <a:noFill/>
        </p:spPr>
        <p:txBody>
          <a:bodyPr wrap="square" rtlCol="0">
            <a:spAutoFit/>
          </a:bodyPr>
          <a:lstStyle/>
          <a:p>
            <a:pPr algn="ctr"/>
            <a:r>
              <a:rPr lang="en-US" sz="40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Objectives</a:t>
            </a:r>
            <a:endParaRPr lang="en-US" sz="4000" b="1" dirty="0">
              <a:ln>
                <a:solidFill>
                  <a:schemeClr val="bg1">
                    <a:lumMod val="50000"/>
                  </a:schemeClr>
                </a:solidFill>
              </a:ln>
              <a:solidFill>
                <a:schemeClr val="bg1"/>
              </a:solidFill>
              <a:effectLst>
                <a:outerShdw blurRad="50800" dist="38100" dir="2700000" algn="tl" rotWithShape="0">
                  <a:prstClr val="black">
                    <a:alpha val="40000"/>
                  </a:prstClr>
                </a:outerShdw>
              </a:effectLst>
            </a:endParaRPr>
          </a:p>
        </p:txBody>
      </p:sp>
      <p:sp>
        <p:nvSpPr>
          <p:cNvPr id="8" name="TextBox 7"/>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26000"/>
    </mc:Choice>
    <mc:Fallback>
      <p:transition spd="slow" advTm="2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scontent-lga3-1.xx.fbcdn.net/v/t1.0-9/14595603_927127622083_4319683489038404556_n.jpg?oh=15fb48e239ad608a180728285795edc5&amp;oe=58AE914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Social Media</a:t>
            </a:r>
          </a:p>
        </p:txBody>
      </p:sp>
      <p:graphicFrame>
        <p:nvGraphicFramePr>
          <p:cNvPr id="9" name="Chart 8"/>
          <p:cNvGraphicFramePr/>
          <p:nvPr>
            <p:extLst>
              <p:ext uri="{D42A27DB-BD31-4B8C-83A1-F6EECF244321}">
                <p14:modId xmlns:p14="http://schemas.microsoft.com/office/powerpoint/2010/main" val="2890443926"/>
              </p:ext>
            </p:extLst>
          </p:nvPr>
        </p:nvGraphicFramePr>
        <p:xfrm>
          <a:off x="672662" y="400110"/>
          <a:ext cx="10846676" cy="60066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4" descr="http://www.freelargeimages.com/wp-content/uploads/2015/05/Facebook_Vector_Logo_Hd_02.png"/>
          <p:cNvPicPr>
            <a:picLocks noChangeAspect="1" noChangeArrowheads="1"/>
          </p:cNvPicPr>
          <p:nvPr/>
        </p:nvPicPr>
        <p:blipFill>
          <a:blip r:embed="rId4" cstate="print"/>
          <a:srcRect/>
          <a:stretch>
            <a:fillRect/>
          </a:stretch>
        </p:blipFill>
        <p:spPr bwMode="auto">
          <a:xfrm>
            <a:off x="9623126" y="3251596"/>
            <a:ext cx="1488362" cy="1488362"/>
          </a:xfrm>
          <a:prstGeom prst="rect">
            <a:avLst/>
          </a:prstGeom>
          <a:noFill/>
        </p:spPr>
      </p:pic>
      <p:sp>
        <p:nvSpPr>
          <p:cNvPr id="3" name="TextBox 2"/>
          <p:cNvSpPr txBox="1"/>
          <p:nvPr/>
        </p:nvSpPr>
        <p:spPr>
          <a:xfrm>
            <a:off x="0" y="425669"/>
            <a:ext cx="12192000" cy="707886"/>
          </a:xfrm>
          <a:prstGeom prst="rect">
            <a:avLst/>
          </a:prstGeom>
          <a:noFill/>
        </p:spPr>
        <p:txBody>
          <a:bodyPr wrap="square" rtlCol="0">
            <a:spAutoFit/>
          </a:bodyPr>
          <a:lstStyle/>
          <a:p>
            <a:pPr algn="ctr"/>
            <a:r>
              <a:rPr lang="en-US" sz="4000" b="1" dirty="0" err="1" smtClean="0">
                <a:ln>
                  <a:solidFill>
                    <a:schemeClr val="bg2">
                      <a:lumMod val="50000"/>
                    </a:schemeClr>
                  </a:solidFill>
                </a:ln>
                <a:solidFill>
                  <a:schemeClr val="bg1"/>
                </a:solidFill>
                <a:effectLst>
                  <a:outerShdw blurRad="50800" dist="38100" dir="2700000" algn="tl" rotWithShape="0">
                    <a:prstClr val="black">
                      <a:alpha val="40000"/>
                    </a:prstClr>
                  </a:outerShdw>
                </a:effectLst>
              </a:rPr>
              <a:t>Facebook</a:t>
            </a: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 Usage</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lga3-1.xx.fbcdn.net/v/t1.0-9/10653515_769371786043_2545017889098826275_n.jpg?oh=6927bb55a945ba80702136c3ff0c9984&amp;oe=58AE5E2D"/>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3" name="TextBox 2"/>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Social Media</a:t>
            </a:r>
          </a:p>
        </p:txBody>
      </p:sp>
      <p:sp>
        <p:nvSpPr>
          <p:cNvPr id="11" name="TextBox 10"/>
          <p:cNvSpPr txBox="1"/>
          <p:nvPr/>
        </p:nvSpPr>
        <p:spPr>
          <a:xfrm>
            <a:off x="0" y="995825"/>
            <a:ext cx="12192001" cy="615553"/>
          </a:xfrm>
          <a:prstGeom prst="rect">
            <a:avLst/>
          </a:prstGeom>
          <a:solidFill>
            <a:schemeClr val="tx1">
              <a:alpha val="41000"/>
            </a:schemeClr>
          </a:solidFill>
        </p:spPr>
        <p:txBody>
          <a:bodyPr wrap="square" rtlCol="0">
            <a:spAutoFit/>
          </a:bodyPr>
          <a:lstStyle/>
          <a:p>
            <a:pPr marL="2743200"/>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127 videos in 16 playlists</a:t>
            </a:r>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10" name="Picture 44" descr="http://www.eartothegroundmusic.co/wp-content/uploads/2015/10/youtube-logo-square-png-i6.png"/>
          <p:cNvPicPr>
            <a:picLocks noChangeAspect="1" noChangeArrowheads="1"/>
          </p:cNvPicPr>
          <p:nvPr/>
        </p:nvPicPr>
        <p:blipFill>
          <a:blip r:embed="rId3" cstate="print"/>
          <a:srcRect/>
          <a:stretch>
            <a:fillRect/>
          </a:stretch>
        </p:blipFill>
        <p:spPr bwMode="auto">
          <a:xfrm>
            <a:off x="1411669" y="888754"/>
            <a:ext cx="855061" cy="852617"/>
          </a:xfrm>
          <a:prstGeom prst="rect">
            <a:avLst/>
          </a:prstGeom>
          <a:noFill/>
        </p:spPr>
      </p:pic>
      <p:sp>
        <p:nvSpPr>
          <p:cNvPr id="12" name="TextBox 11"/>
          <p:cNvSpPr txBox="1"/>
          <p:nvPr/>
        </p:nvSpPr>
        <p:spPr>
          <a:xfrm>
            <a:off x="-1" y="2425232"/>
            <a:ext cx="12192001" cy="615553"/>
          </a:xfrm>
          <a:prstGeom prst="rect">
            <a:avLst/>
          </a:prstGeom>
          <a:solidFill>
            <a:schemeClr val="tx1">
              <a:alpha val="41000"/>
            </a:schemeClr>
          </a:solidFill>
        </p:spPr>
        <p:txBody>
          <a:bodyPr wrap="square" rtlCol="0">
            <a:spAutoFit/>
          </a:bodyPr>
          <a:lstStyle/>
          <a:p>
            <a:pPr marL="2743200"/>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22 followers – NEW!</a:t>
            </a:r>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8" name="Picture 12" descr="http://3835642c2693476aa717-d4b78efce91b9730bcca725cf9bb0b37.r51.cf1.rackcdn.com/Multi-Color_Logo_thumbnail200.png"/>
          <p:cNvPicPr>
            <a:picLocks noChangeAspect="1" noChangeArrowheads="1"/>
          </p:cNvPicPr>
          <p:nvPr/>
        </p:nvPicPr>
        <p:blipFill>
          <a:blip r:embed="rId4" cstate="print"/>
          <a:srcRect/>
          <a:stretch>
            <a:fillRect/>
          </a:stretch>
        </p:blipFill>
        <p:spPr bwMode="auto">
          <a:xfrm>
            <a:off x="1381409" y="2269034"/>
            <a:ext cx="915581" cy="915581"/>
          </a:xfrm>
          <a:prstGeom prst="rect">
            <a:avLst/>
          </a:prstGeom>
          <a:noFill/>
        </p:spPr>
      </p:pic>
      <p:sp>
        <p:nvSpPr>
          <p:cNvPr id="13" name="TextBox 12"/>
          <p:cNvSpPr txBox="1"/>
          <p:nvPr/>
        </p:nvSpPr>
        <p:spPr>
          <a:xfrm>
            <a:off x="-1" y="3649688"/>
            <a:ext cx="12192001" cy="615553"/>
          </a:xfrm>
          <a:prstGeom prst="rect">
            <a:avLst/>
          </a:prstGeom>
          <a:solidFill>
            <a:schemeClr val="tx1">
              <a:alpha val="41000"/>
            </a:schemeClr>
          </a:solidFill>
        </p:spPr>
        <p:txBody>
          <a:bodyPr wrap="square" rtlCol="0">
            <a:spAutoFit/>
          </a:bodyPr>
          <a:lstStyle/>
          <a:p>
            <a:pPr marL="2743200"/>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5 boards and 124 pins</a:t>
            </a:r>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9" name="Picture 16" descr="http://prophitmarketing.com/wp-content/uploads/2015/02/Pinterest-Logo.png"/>
          <p:cNvPicPr>
            <a:picLocks noChangeAspect="1" noChangeArrowheads="1"/>
          </p:cNvPicPr>
          <p:nvPr/>
        </p:nvPicPr>
        <p:blipFill>
          <a:blip r:embed="rId5" cstate="print"/>
          <a:srcRect/>
          <a:stretch>
            <a:fillRect/>
          </a:stretch>
        </p:blipFill>
        <p:spPr bwMode="auto">
          <a:xfrm>
            <a:off x="1384244" y="3490058"/>
            <a:ext cx="909911" cy="909911"/>
          </a:xfrm>
          <a:prstGeom prst="rect">
            <a:avLst/>
          </a:prstGeom>
          <a:noFill/>
        </p:spPr>
      </p:pic>
      <p:sp>
        <p:nvSpPr>
          <p:cNvPr id="14" name="TextBox 13"/>
          <p:cNvSpPr txBox="1"/>
          <p:nvPr/>
        </p:nvSpPr>
        <p:spPr>
          <a:xfrm>
            <a:off x="-1" y="5178942"/>
            <a:ext cx="12192001" cy="615553"/>
          </a:xfrm>
          <a:prstGeom prst="rect">
            <a:avLst/>
          </a:prstGeom>
          <a:solidFill>
            <a:schemeClr val="tx1">
              <a:alpha val="41000"/>
            </a:schemeClr>
          </a:solidFill>
        </p:spPr>
        <p:txBody>
          <a:bodyPr wrap="square" rtlCol="0">
            <a:spAutoFit/>
          </a:bodyPr>
          <a:lstStyle/>
          <a:p>
            <a:pPr marL="2743200"/>
            <a:r>
              <a:rPr lang="en-US" sz="34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249 followers (up from 49 followers in 2015)</a:t>
            </a:r>
            <a:endParaRPr lang="en-US" sz="34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5" name="Picture 4" descr="https://g.twimg.com/Twitter_logo_blue.png"/>
          <p:cNvPicPr>
            <a:picLocks noChangeAspect="1" noChangeArrowheads="1"/>
          </p:cNvPicPr>
          <p:nvPr/>
        </p:nvPicPr>
        <p:blipFill>
          <a:blip r:embed="rId6" cstate="print"/>
          <a:srcRect/>
          <a:stretch>
            <a:fillRect/>
          </a:stretch>
        </p:blipFill>
        <p:spPr bwMode="auto">
          <a:xfrm>
            <a:off x="1382637" y="5138357"/>
            <a:ext cx="913125" cy="74236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scontent-lga3-1.xx.fbcdn.net/v/t1.0-9/13680890_897833028683_4903956085934777186_n.jpg?oh=5d294e0f5b9b7900a858929db99a76b9&amp;oe=58CACA77"/>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0" y="985809"/>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lga3-1.xx.fbcdn.net/v/t1.0-9/13010657_878925314893_9085166215049162533_n.jpg?oh=f60268799e257aa1e40b77074822e0cf&amp;oe=58B2D353"/>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pic>
        <p:nvPicPr>
          <p:cNvPr id="3" name="Picture 2" descr="C:\Users\amber\Desktop\RP Newsletters\2016 4 April\DSCN1660.JPG"/>
          <p:cNvPicPr>
            <a:picLocks noChangeAspect="1" noChangeArrowheads="1"/>
          </p:cNvPicPr>
          <p:nvPr/>
        </p:nvPicPr>
        <p:blipFill>
          <a:blip r:embed="rId3" cstate="print"/>
          <a:srcRect/>
          <a:stretch>
            <a:fillRect/>
          </a:stretch>
        </p:blipFill>
        <p:spPr bwMode="auto">
          <a:xfrm>
            <a:off x="205853" y="3463865"/>
            <a:ext cx="6154753" cy="3394135"/>
          </a:xfrm>
          <a:prstGeom prst="rect">
            <a:avLst/>
          </a:prstGeom>
          <a:noFill/>
          <a:ln w="25400">
            <a:noFill/>
          </a:ln>
        </p:spPr>
      </p:pic>
      <p:pic>
        <p:nvPicPr>
          <p:cNvPr id="4" name="Picture 3" descr="C:\Users\amber\Desktop\RP Newsletters\2016 9 Sept\alaska.png"/>
          <p:cNvPicPr>
            <a:picLocks noChangeAspect="1" noChangeArrowheads="1"/>
          </p:cNvPicPr>
          <p:nvPr/>
        </p:nvPicPr>
        <p:blipFill>
          <a:blip r:embed="rId4" cstate="print"/>
          <a:srcRect l="10010" t="27222" r="10635" b="11944"/>
          <a:stretch>
            <a:fillRect/>
          </a:stretch>
        </p:blipFill>
        <p:spPr bwMode="auto">
          <a:xfrm>
            <a:off x="205854" y="0"/>
            <a:ext cx="6153150" cy="3399875"/>
          </a:xfrm>
          <a:prstGeom prst="rect">
            <a:avLst/>
          </a:prstGeom>
          <a:noFill/>
          <a:ln w="25400">
            <a:noFill/>
          </a:ln>
        </p:spPr>
      </p:pic>
      <p:sp>
        <p:nvSpPr>
          <p:cNvPr id="5" name="TextBox 4"/>
          <p:cNvSpPr txBox="1"/>
          <p:nvPr/>
        </p:nvSpPr>
        <p:spPr>
          <a:xfrm>
            <a:off x="6360607" y="373990"/>
            <a:ext cx="5831393" cy="2862322"/>
          </a:xfrm>
          <a:prstGeom prst="rect">
            <a:avLst/>
          </a:prstGeom>
          <a:solidFill>
            <a:schemeClr val="tx1">
              <a:alpha val="24000"/>
            </a:schemeClr>
          </a:solidFill>
        </p:spPr>
        <p:txBody>
          <a:bodyPr wrap="square" rtlCol="0" anchor="ctr">
            <a:spAutoFit/>
          </a:bodyPr>
          <a:lstStyle/>
          <a:p>
            <a:pPr algn="ctr"/>
            <a:r>
              <a:rPr lang="en-US" sz="36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The annual Partnership meetings allow for networking, organizing, planning for the future, and improving productivity.</a:t>
            </a:r>
            <a:endParaRPr lang="en-US" sz="36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content-lga3-1.xx.fbcdn.net/v/t1.0-9/321621_575624257643_2141234109_n.jpg?oh=b194276cdf0c83170f74cea8529f7314&amp;oe=58BD811B"/>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pic>
        <p:nvPicPr>
          <p:cNvPr id="2" name="Picture 2" descr="C:\Users\amber\Desktop\RP Newsletters\2016 7 July\2015-Kickball_at_White_Sands.jpg"/>
          <p:cNvPicPr>
            <a:picLocks noChangeAspect="1" noChangeArrowheads="1"/>
          </p:cNvPicPr>
          <p:nvPr/>
        </p:nvPicPr>
        <p:blipFill>
          <a:blip r:embed="rId3" cstate="print"/>
          <a:srcRect/>
          <a:stretch>
            <a:fillRect/>
          </a:stretch>
        </p:blipFill>
        <p:spPr bwMode="auto">
          <a:xfrm>
            <a:off x="325702" y="1615266"/>
            <a:ext cx="5397180" cy="3965728"/>
          </a:xfrm>
          <a:prstGeom prst="rect">
            <a:avLst/>
          </a:prstGeom>
          <a:noFill/>
        </p:spPr>
      </p:pic>
      <p:sp>
        <p:nvSpPr>
          <p:cNvPr id="4" name="Rectangle 3"/>
          <p:cNvSpPr/>
          <p:nvPr/>
        </p:nvSpPr>
        <p:spPr>
          <a:xfrm>
            <a:off x="208547" y="136451"/>
            <a:ext cx="11983454" cy="1138773"/>
          </a:xfrm>
          <a:prstGeom prst="rect">
            <a:avLst/>
          </a:prstGeom>
        </p:spPr>
        <p:txBody>
          <a:bodyPr wrap="square">
            <a:spAutoFit/>
          </a:bodyPr>
          <a:lstStyle/>
          <a:p>
            <a:r>
              <a:rPr lang="en-US" sz="3400" dirty="0" smtClean="0">
                <a:solidFill>
                  <a:schemeClr val="bg1"/>
                </a:solidFill>
                <a:effectLst>
                  <a:outerShdw blurRad="38100" dist="38100" dir="2700000" algn="tl">
                    <a:srgbClr val="000000">
                      <a:alpha val="43137"/>
                    </a:srgbClr>
                  </a:outerShdw>
                </a:effectLst>
              </a:rPr>
              <a:t>The Rangelands Partnership meetings </a:t>
            </a:r>
          </a:p>
          <a:p>
            <a:r>
              <a:rPr lang="en-US" sz="3400" dirty="0" smtClean="0">
                <a:solidFill>
                  <a:schemeClr val="bg1"/>
                </a:solidFill>
                <a:effectLst>
                  <a:outerShdw blurRad="38100" dist="38100" dir="2700000" algn="tl">
                    <a:srgbClr val="000000">
                      <a:alpha val="43137"/>
                    </a:srgbClr>
                  </a:outerShdw>
                </a:effectLst>
              </a:rPr>
              <a:t>include tours of local ecosystems</a:t>
            </a:r>
            <a:endParaRPr lang="en-US" dirty="0" smtClean="0"/>
          </a:p>
        </p:txBody>
      </p:sp>
      <p:pic>
        <p:nvPicPr>
          <p:cNvPr id="79873" name="Picture 1" descr="C:\Users\amber\Desktop\RP Newsletters\2016 4 April\IMG_20160323_105258637.jpg"/>
          <p:cNvPicPr>
            <a:picLocks noChangeAspect="1" noChangeArrowheads="1"/>
          </p:cNvPicPr>
          <p:nvPr/>
        </p:nvPicPr>
        <p:blipFill>
          <a:blip r:embed="rId4" cstate="print"/>
          <a:srcRect/>
          <a:stretch>
            <a:fillRect/>
          </a:stretch>
        </p:blipFill>
        <p:spPr bwMode="auto">
          <a:xfrm>
            <a:off x="6090502" y="1245475"/>
            <a:ext cx="5880954" cy="3310759"/>
          </a:xfrm>
          <a:prstGeom prst="rect">
            <a:avLst/>
          </a:prstGeom>
          <a:noFill/>
        </p:spPr>
      </p:pic>
      <p:sp>
        <p:nvSpPr>
          <p:cNvPr id="6" name="Rectangle 5"/>
          <p:cNvSpPr/>
          <p:nvPr/>
        </p:nvSpPr>
        <p:spPr>
          <a:xfrm>
            <a:off x="0" y="5635879"/>
            <a:ext cx="5959366" cy="954107"/>
          </a:xfrm>
          <a:prstGeom prst="rect">
            <a:avLst/>
          </a:prstGeom>
        </p:spPr>
        <p:txBody>
          <a:bodyPr wrap="square">
            <a:spAutoFit/>
          </a:bodyPr>
          <a:lstStyle/>
          <a:p>
            <a:pPr algn="ctr">
              <a:spcAft>
                <a:spcPts val="1200"/>
              </a:spcAft>
            </a:pPr>
            <a:r>
              <a:rPr lang="en-US" sz="2800" dirty="0" smtClean="0">
                <a:solidFill>
                  <a:schemeClr val="bg1"/>
                </a:solidFill>
                <a:effectLst>
                  <a:outerShdw blurRad="38100" dist="38100" dir="2700000" algn="tl">
                    <a:srgbClr val="000000">
                      <a:alpha val="43137"/>
                    </a:srgbClr>
                  </a:outerShdw>
                </a:effectLst>
              </a:rPr>
              <a:t>White Sands National Monument prior to the 2015 meeting in Las Cruses, NM</a:t>
            </a:r>
            <a:endParaRPr lang="en-US" sz="2800" dirty="0" smtClean="0"/>
          </a:p>
        </p:txBody>
      </p:sp>
      <p:sp>
        <p:nvSpPr>
          <p:cNvPr id="7" name="Rectangle 6"/>
          <p:cNvSpPr/>
          <p:nvPr/>
        </p:nvSpPr>
        <p:spPr>
          <a:xfrm>
            <a:off x="6032938" y="4558569"/>
            <a:ext cx="5959366" cy="954107"/>
          </a:xfrm>
          <a:prstGeom prst="rect">
            <a:avLst/>
          </a:prstGeom>
        </p:spPr>
        <p:txBody>
          <a:bodyPr wrap="square">
            <a:spAutoFit/>
          </a:bodyPr>
          <a:lstStyle/>
          <a:p>
            <a:pPr algn="ctr"/>
            <a:r>
              <a:rPr lang="en-US" sz="2800" dirty="0" smtClean="0">
                <a:solidFill>
                  <a:schemeClr val="bg1"/>
                </a:solidFill>
                <a:effectLst>
                  <a:outerShdw blurRad="38100" dist="38100" dir="2700000" algn="tl">
                    <a:srgbClr val="000000">
                      <a:alpha val="43137"/>
                    </a:srgbClr>
                  </a:outerShdw>
                </a:effectLst>
              </a:rPr>
              <a:t>Parker Ranch after the </a:t>
            </a:r>
            <a:endParaRPr lang="en-US" sz="2800" dirty="0" smtClean="0">
              <a:solidFill>
                <a:schemeClr val="bg1"/>
              </a:solidFill>
              <a:effectLst>
                <a:outerShdw blurRad="38100" dist="38100" dir="2700000" algn="tl">
                  <a:srgbClr val="000000">
                    <a:alpha val="43137"/>
                  </a:srgbClr>
                </a:outerShdw>
              </a:effectLst>
            </a:endParaRPr>
          </a:p>
          <a:p>
            <a:pPr algn="ctr"/>
            <a:r>
              <a:rPr lang="en-US" sz="2800" dirty="0" smtClean="0">
                <a:solidFill>
                  <a:schemeClr val="bg1"/>
                </a:solidFill>
                <a:effectLst>
                  <a:outerShdw blurRad="38100" dist="38100" dir="2700000" algn="tl">
                    <a:srgbClr val="000000">
                      <a:alpha val="43137"/>
                    </a:srgbClr>
                  </a:outerShdw>
                </a:effectLst>
              </a:rPr>
              <a:t>2016 </a:t>
            </a:r>
            <a:r>
              <a:rPr lang="en-US" sz="2800" dirty="0" smtClean="0">
                <a:solidFill>
                  <a:schemeClr val="bg1"/>
                </a:solidFill>
                <a:effectLst>
                  <a:outerShdw blurRad="38100" dist="38100" dir="2700000" algn="tl">
                    <a:srgbClr val="000000">
                      <a:alpha val="43137"/>
                    </a:srgbClr>
                  </a:outerShdw>
                </a:effectLst>
              </a:rPr>
              <a:t>meeting in Kona, HI</a:t>
            </a:r>
            <a:endParaRPr lang="en-US" sz="2800" dirty="0" smtClean="0"/>
          </a:p>
        </p:txBody>
      </p:sp>
      <p:sp>
        <p:nvSpPr>
          <p:cNvPr id="8" name="TextBox 7"/>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amber\Desktop\TREND REPORT A-S\Pics for cover\WM Pics 023.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TextBox 3"/>
          <p:cNvSpPr txBox="1"/>
          <p:nvPr/>
        </p:nvSpPr>
        <p:spPr>
          <a:xfrm>
            <a:off x="0" y="258417"/>
            <a:ext cx="12192000" cy="1323439"/>
          </a:xfrm>
          <a:prstGeom prst="rect">
            <a:avLst/>
          </a:prstGeom>
          <a:noFill/>
        </p:spPr>
        <p:txBody>
          <a:bodyPr wrap="square" rtlCol="0">
            <a:spAutoFit/>
          </a:bodyPr>
          <a:lstStyle/>
          <a:p>
            <a:pPr algn="ctr"/>
            <a:r>
              <a:rPr lang="en-US" sz="4000" b="1" dirty="0" smtClean="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rPr>
              <a:t>2015-2016 Rangelands Partnership </a:t>
            </a:r>
          </a:p>
          <a:p>
            <a:pPr algn="ctr"/>
            <a:r>
              <a:rPr lang="en-US" sz="4000" b="1" dirty="0" smtClean="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rPr>
              <a:t>Executive Committee</a:t>
            </a:r>
            <a:endParaRPr lang="en-US" sz="4000" b="1" dirty="0">
              <a:ln>
                <a:solidFill>
                  <a:schemeClr val="bg1">
                    <a:lumMod val="50000"/>
                  </a:schemeClr>
                </a:solidFill>
              </a:ln>
              <a:solidFill>
                <a:schemeClr val="bg2">
                  <a:lumMod val="25000"/>
                </a:schemeClr>
              </a:solidFill>
              <a:effectLst>
                <a:outerShdw blurRad="50800" dist="38100" dir="2700000" algn="tl" rotWithShape="0">
                  <a:prstClr val="black">
                    <a:alpha val="40000"/>
                  </a:prstClr>
                </a:outerShdw>
              </a:effectLst>
            </a:endParaRPr>
          </a:p>
        </p:txBody>
      </p:sp>
      <p:pic>
        <p:nvPicPr>
          <p:cNvPr id="5" name="Picture 10" descr="C:\Users\amber\Desktop\RP Newsletters\10 2015 Oct\Images for Oct 2015 NL\TRP logo.png"/>
          <p:cNvPicPr>
            <a:picLocks noChangeAspect="1" noChangeArrowheads="1"/>
          </p:cNvPicPr>
          <p:nvPr/>
        </p:nvPicPr>
        <p:blipFill>
          <a:blip r:embed="rId3" cstate="print"/>
          <a:srcRect/>
          <a:stretch>
            <a:fillRect/>
          </a:stretch>
        </p:blipFill>
        <p:spPr bwMode="auto">
          <a:xfrm>
            <a:off x="463528" y="457198"/>
            <a:ext cx="1652291" cy="894522"/>
          </a:xfrm>
          <a:prstGeom prst="rect">
            <a:avLst/>
          </a:prstGeom>
          <a:noFill/>
        </p:spPr>
      </p:pic>
      <p:sp>
        <p:nvSpPr>
          <p:cNvPr id="6" name="TextBox 5"/>
          <p:cNvSpPr txBox="1"/>
          <p:nvPr/>
        </p:nvSpPr>
        <p:spPr>
          <a:xfrm>
            <a:off x="6082748" y="2252202"/>
            <a:ext cx="6109252" cy="3231654"/>
          </a:xfrm>
          <a:prstGeom prst="rect">
            <a:avLst/>
          </a:prstGeom>
          <a:solidFill>
            <a:schemeClr val="bg1">
              <a:lumMod val="50000"/>
              <a:alpha val="62000"/>
            </a:schemeClr>
          </a:solidFill>
        </p:spPr>
        <p:txBody>
          <a:bodyPr wrap="square" rtlCol="0">
            <a:spAutoFit/>
          </a:bodyPr>
          <a:lstStyle/>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Chair: Nicole </a:t>
            </a:r>
            <a:r>
              <a:rPr lang="en-US" sz="3000" b="1" dirty="0" err="1" smtClean="0">
                <a:solidFill>
                  <a:schemeClr val="bg1"/>
                </a:solidFill>
                <a:effectLst>
                  <a:outerShdw blurRad="50800" dist="38100" dir="2700000" algn="tl" rotWithShape="0">
                    <a:prstClr val="black">
                      <a:alpha val="40000"/>
                    </a:prstClr>
                  </a:outerShdw>
                </a:effectLst>
              </a:rPr>
              <a:t>Juve</a:t>
            </a:r>
            <a:endParaRPr lang="en-US" sz="3000" b="1" dirty="0" smtClean="0">
              <a:solidFill>
                <a:schemeClr val="bg1"/>
              </a:solidFill>
              <a:effectLst>
                <a:outerShdw blurRad="50800" dist="38100" dir="2700000" algn="tl" rotWithShape="0">
                  <a:prstClr val="black">
                    <a:alpha val="40000"/>
                  </a:prstClr>
                </a:outerShdw>
              </a:effectLst>
            </a:endParaRP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    North Dakota State University </a:t>
            </a:r>
          </a:p>
          <a:p>
            <a:pPr>
              <a:tabLst>
                <a:tab pos="396875" algn="l"/>
              </a:tabLst>
            </a:pPr>
            <a:endParaRPr lang="en-US" sz="1200" b="1" dirty="0" smtClean="0">
              <a:solidFill>
                <a:schemeClr val="bg1"/>
              </a:solidFill>
              <a:effectLst>
                <a:outerShdw blurRad="50800" dist="38100" dir="2700000" algn="tl" rotWithShape="0">
                  <a:prstClr val="black">
                    <a:alpha val="40000"/>
                  </a:prstClr>
                </a:outerShdw>
              </a:effectLst>
            </a:endParaRP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Secretary-Treasure:  Jeremy Kenyon</a:t>
            </a: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     University of Idaho</a:t>
            </a:r>
          </a:p>
          <a:p>
            <a:pPr>
              <a:tabLst>
                <a:tab pos="396875" algn="l"/>
              </a:tabLst>
            </a:pPr>
            <a:endParaRPr lang="en-US" sz="1200" b="1" dirty="0" smtClean="0">
              <a:solidFill>
                <a:schemeClr val="bg1"/>
              </a:solidFill>
              <a:effectLst>
                <a:outerShdw blurRad="50800" dist="38100" dir="2700000" algn="tl" rotWithShape="0">
                  <a:prstClr val="black">
                    <a:alpha val="40000"/>
                  </a:prstClr>
                </a:outerShdw>
              </a:effectLst>
            </a:endParaRP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Co-chair: </a:t>
            </a:r>
            <a:r>
              <a:rPr lang="en-US" sz="3000" b="1" dirty="0" err="1" smtClean="0">
                <a:solidFill>
                  <a:schemeClr val="bg1"/>
                </a:solidFill>
                <a:effectLst>
                  <a:outerShdw blurRad="50800" dist="38100" dir="2700000" algn="tl" rotWithShape="0">
                    <a:prstClr val="black">
                      <a:alpha val="40000"/>
                    </a:prstClr>
                  </a:outerShdw>
                </a:effectLst>
              </a:rPr>
              <a:t>Lovina</a:t>
            </a:r>
            <a:r>
              <a:rPr lang="en-US" sz="3000" b="1" dirty="0" smtClean="0">
                <a:solidFill>
                  <a:schemeClr val="bg1"/>
                </a:solidFill>
                <a:effectLst>
                  <a:outerShdw blurRad="50800" dist="38100" dir="2700000" algn="tl" rotWithShape="0">
                    <a:prstClr val="black">
                      <a:alpha val="40000"/>
                    </a:prstClr>
                  </a:outerShdw>
                </a:effectLst>
              </a:rPr>
              <a:t> </a:t>
            </a:r>
            <a:r>
              <a:rPr lang="en-US" sz="3000" b="1" dirty="0" err="1" smtClean="0">
                <a:solidFill>
                  <a:schemeClr val="bg1"/>
                </a:solidFill>
                <a:effectLst>
                  <a:outerShdw blurRad="50800" dist="38100" dir="2700000" algn="tl" rotWithShape="0">
                    <a:prstClr val="black">
                      <a:alpha val="40000"/>
                    </a:prstClr>
                  </a:outerShdw>
                </a:effectLst>
              </a:rPr>
              <a:t>Englund</a:t>
            </a:r>
            <a:endParaRPr lang="en-US" sz="3000" b="1" dirty="0" smtClean="0">
              <a:solidFill>
                <a:schemeClr val="bg1"/>
              </a:solidFill>
              <a:effectLst>
                <a:outerShdw blurRad="50800" dist="38100" dir="2700000" algn="tl" rotWithShape="0">
                  <a:prstClr val="black">
                    <a:alpha val="40000"/>
                  </a:prstClr>
                </a:outerShdw>
              </a:effectLst>
            </a:endParaRPr>
          </a:p>
          <a:p>
            <a:pPr>
              <a:tabLst>
                <a:tab pos="396875" algn="l"/>
              </a:tabLst>
            </a:pPr>
            <a:r>
              <a:rPr lang="en-US" sz="3000" b="1" dirty="0" smtClean="0">
                <a:solidFill>
                  <a:schemeClr val="bg1"/>
                </a:solidFill>
                <a:effectLst>
                  <a:outerShdw blurRad="50800" dist="38100" dir="2700000" algn="tl" rotWithShape="0">
                    <a:prstClr val="black">
                      <a:alpha val="40000"/>
                    </a:prstClr>
                  </a:outerShdw>
                </a:effectLst>
              </a:rPr>
              <a:t>    University of Idaho</a:t>
            </a:r>
          </a:p>
        </p:txBody>
      </p:sp>
      <p:pic>
        <p:nvPicPr>
          <p:cNvPr id="3" name="Picture 3" descr="C:\Users\amber\Desktop\RP Newsletters\2016 4 April\hawaii_etc 502.JPG"/>
          <p:cNvPicPr>
            <a:picLocks noChangeAspect="1" noChangeArrowheads="1"/>
          </p:cNvPicPr>
          <p:nvPr/>
        </p:nvPicPr>
        <p:blipFill>
          <a:blip r:embed="rId4" cstate="print"/>
          <a:srcRect l="9710" t="15942" r="27464" b="16231"/>
          <a:stretch>
            <a:fillRect/>
          </a:stretch>
        </p:blipFill>
        <p:spPr bwMode="auto">
          <a:xfrm>
            <a:off x="337931" y="1739348"/>
            <a:ext cx="5744818" cy="4651513"/>
          </a:xfrm>
          <a:prstGeom prst="rect">
            <a:avLst/>
          </a:prstGeom>
          <a:noFill/>
        </p:spPr>
      </p:pic>
      <p:sp>
        <p:nvSpPr>
          <p:cNvPr id="7" name="TextBox 6"/>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4048" y="5733804"/>
            <a:ext cx="1269756" cy="9294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80783" y="5737867"/>
            <a:ext cx="952341" cy="9243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scontent-lga3-1.xx.fbcdn.net/v/t1.0-9/14907148_929544418803_873581768049764255_n.jpg?oh=f144c4f332628b0cdf48aa39cb54991e&amp;oe=58FAC26C"/>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pic>
        <p:nvPicPr>
          <p:cNvPr id="3" name="Picture 2" descr="C:\Users\amber\Desktop\RP Newsletters\2016 2 Feb\RPboothSRM2016.JPG"/>
          <p:cNvPicPr>
            <a:picLocks noChangeAspect="1" noChangeArrowheads="1"/>
          </p:cNvPicPr>
          <p:nvPr/>
        </p:nvPicPr>
        <p:blipFill>
          <a:blip r:embed="rId3" cstate="print"/>
          <a:srcRect/>
          <a:stretch>
            <a:fillRect/>
          </a:stretch>
        </p:blipFill>
        <p:spPr bwMode="auto">
          <a:xfrm>
            <a:off x="174171" y="3410858"/>
            <a:ext cx="4586514" cy="3062514"/>
          </a:xfrm>
          <a:prstGeom prst="rect">
            <a:avLst/>
          </a:prstGeom>
          <a:noFill/>
        </p:spPr>
      </p:pic>
      <p:pic>
        <p:nvPicPr>
          <p:cNvPr id="4" name="Picture 2" descr="C:\Users\amber\Desktop\RP Newsletters\2016 5 May\Barb poster presentation.JPG"/>
          <p:cNvPicPr>
            <a:picLocks noChangeAspect="1" noChangeArrowheads="1"/>
          </p:cNvPicPr>
          <p:nvPr/>
        </p:nvPicPr>
        <p:blipFill>
          <a:blip r:embed="rId4" cstate="print"/>
          <a:srcRect/>
          <a:stretch>
            <a:fillRect/>
          </a:stretch>
        </p:blipFill>
        <p:spPr bwMode="auto">
          <a:xfrm>
            <a:off x="174171" y="174172"/>
            <a:ext cx="4590531" cy="3058510"/>
          </a:xfrm>
          <a:prstGeom prst="rect">
            <a:avLst/>
          </a:prstGeom>
          <a:noFill/>
        </p:spPr>
      </p:pic>
      <p:pic>
        <p:nvPicPr>
          <p:cNvPr id="5" name="Picture 2" descr="C:\Users\amber\Desktop\RP Newsletters\2016 9 Sept\SRMLogo.jpg"/>
          <p:cNvPicPr>
            <a:picLocks noChangeAspect="1" noChangeArrowheads="1"/>
          </p:cNvPicPr>
          <p:nvPr/>
        </p:nvPicPr>
        <p:blipFill>
          <a:blip r:embed="rId5" cstate="print"/>
          <a:srcRect/>
          <a:stretch>
            <a:fillRect/>
          </a:stretch>
        </p:blipFill>
        <p:spPr bwMode="auto">
          <a:xfrm>
            <a:off x="10404997" y="5542847"/>
            <a:ext cx="1507946" cy="1073840"/>
          </a:xfrm>
          <a:prstGeom prst="rect">
            <a:avLst/>
          </a:prstGeom>
          <a:noFill/>
        </p:spPr>
      </p:pic>
      <p:sp>
        <p:nvSpPr>
          <p:cNvPr id="6" name="TextBox 5"/>
          <p:cNvSpPr txBox="1"/>
          <p:nvPr/>
        </p:nvSpPr>
        <p:spPr>
          <a:xfrm>
            <a:off x="4775200" y="889095"/>
            <a:ext cx="7416800" cy="2400657"/>
          </a:xfrm>
          <a:prstGeom prst="rect">
            <a:avLst/>
          </a:prstGeom>
          <a:noFill/>
        </p:spPr>
        <p:txBody>
          <a:bodyPr wrap="square" rtlCol="0">
            <a:spAutoFit/>
          </a:bodyPr>
          <a:lstStyle/>
          <a:p>
            <a:pPr marL="344488"/>
            <a:r>
              <a:rPr lang="en-US" sz="3000" dirty="0" smtClean="0">
                <a:effectLst>
                  <a:outerShdw blurRad="50800" dist="38100" dir="2700000" algn="tl" rotWithShape="0">
                    <a:prstClr val="black">
                      <a:alpha val="40000"/>
                    </a:prstClr>
                  </a:outerShdw>
                </a:effectLst>
              </a:rPr>
              <a:t>Members of the Rangelands Partnership highlight rangeland resources on the websites through poster sessions and during the yearly Trade Show at the national Society for Range Management meeting.</a:t>
            </a:r>
            <a:endParaRPr lang="en-US" sz="3000" dirty="0">
              <a:effectLst>
                <a:outerShdw blurRad="50800" dist="38100" dir="2700000" algn="tl" rotWithShape="0">
                  <a:prstClr val="black">
                    <a:alpha val="40000"/>
                  </a:prstClr>
                </a:outerShdw>
              </a:effectLst>
            </a:endParaRPr>
          </a:p>
        </p:txBody>
      </p:sp>
      <p:sp>
        <p:nvSpPr>
          <p:cNvPr id="7" name="TextBox 6"/>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ontent-lga3-1.xx.fbcdn.net/v/t1.0-9/297364_575619207763_537406118_n.jpg?oh=df6da6b047930fdfe6b479530805a5b0&amp;oe=58C6686A"/>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3" name="Rectangle 2"/>
          <p:cNvSpPr/>
          <p:nvPr/>
        </p:nvSpPr>
        <p:spPr>
          <a:xfrm>
            <a:off x="0" y="0"/>
            <a:ext cx="12192000" cy="6863417"/>
          </a:xfrm>
          <a:prstGeom prst="rect">
            <a:avLst/>
          </a:prstGeom>
        </p:spPr>
        <p:txBody>
          <a:bodyPr wrap="square">
            <a:spAutoFit/>
          </a:bodyPr>
          <a:lstStyle/>
          <a:p>
            <a:pPr algn="ctr">
              <a:spcAft>
                <a:spcPts val="1200"/>
              </a:spcAft>
            </a:pPr>
            <a:r>
              <a:rPr lang="en-US" sz="3400" dirty="0" smtClean="0">
                <a:solidFill>
                  <a:schemeClr val="bg1"/>
                </a:solidFill>
                <a:effectLst>
                  <a:outerShdw blurRad="38100" dist="38100" dir="2700000" algn="tl">
                    <a:srgbClr val="000000">
                      <a:alpha val="43137"/>
                    </a:srgbClr>
                  </a:outerShdw>
                </a:effectLst>
              </a:rPr>
              <a:t>Selected Publications</a:t>
            </a:r>
          </a:p>
          <a:p>
            <a:r>
              <a:rPr lang="en-US" dirty="0" smtClean="0">
                <a:solidFill>
                  <a:schemeClr val="bg1"/>
                </a:solidFill>
              </a:rPr>
              <a:t>Hutchinson, B. and G. Ruyle.  2013. Rangeland Management at Your Finger Tips: Introducing three new websites.  </a:t>
            </a:r>
            <a:r>
              <a:rPr lang="en-US" i="1" dirty="0" smtClean="0">
                <a:solidFill>
                  <a:schemeClr val="bg1"/>
                </a:solidFill>
              </a:rPr>
              <a:t>The </a:t>
            </a:r>
            <a:r>
              <a:rPr lang="en-US" i="1" dirty="0" err="1" smtClean="0">
                <a:solidFill>
                  <a:schemeClr val="bg1"/>
                </a:solidFill>
              </a:rPr>
              <a:t>Rimrock</a:t>
            </a:r>
            <a:r>
              <a:rPr lang="en-US" i="1" dirty="0" smtClean="0">
                <a:solidFill>
                  <a:schemeClr val="bg1"/>
                </a:solidFill>
              </a:rPr>
              <a:t> Report</a:t>
            </a:r>
            <a:r>
              <a:rPr lang="en-US" dirty="0" smtClean="0">
                <a:solidFill>
                  <a:schemeClr val="bg1"/>
                </a:solidFill>
              </a:rPr>
              <a:t> Vol. 6, No. 1, pages 1-3.</a:t>
            </a:r>
          </a:p>
          <a:p>
            <a:r>
              <a:rPr lang="en-US" dirty="0">
                <a:solidFill>
                  <a:schemeClr val="bg1"/>
                </a:solidFill>
              </a:rPr>
              <a:t> </a:t>
            </a:r>
          </a:p>
          <a:p>
            <a:r>
              <a:rPr lang="en-US" dirty="0">
                <a:solidFill>
                  <a:schemeClr val="bg1"/>
                </a:solidFill>
              </a:rPr>
              <a:t>Hutchinson, B.S., J. Pfander, J. Tanaka, and J. Clark.  2011.  Rangelands West/Global Rangelands, </a:t>
            </a:r>
            <a:r>
              <a:rPr lang="en-US" dirty="0" err="1">
                <a:solidFill>
                  <a:schemeClr val="bg1"/>
                </a:solidFill>
              </a:rPr>
              <a:t>eXtension</a:t>
            </a:r>
            <a:r>
              <a:rPr lang="en-US" dirty="0">
                <a:solidFill>
                  <a:schemeClr val="bg1"/>
                </a:solidFill>
              </a:rPr>
              <a:t> Rangelands, and the Range Science Information System: A Suite of New Web Resources.  </a:t>
            </a:r>
            <a:r>
              <a:rPr lang="en-US" i="1" dirty="0">
                <a:solidFill>
                  <a:schemeClr val="bg1"/>
                </a:solidFill>
              </a:rPr>
              <a:t>Rangelands</a:t>
            </a:r>
            <a:r>
              <a:rPr lang="en-US" dirty="0">
                <a:solidFill>
                  <a:schemeClr val="bg1"/>
                </a:solidFill>
              </a:rPr>
              <a:t> Vol. 33, Issue </a:t>
            </a:r>
            <a:r>
              <a:rPr lang="en-US" dirty="0" smtClean="0">
                <a:solidFill>
                  <a:schemeClr val="bg1"/>
                </a:solidFill>
              </a:rPr>
              <a:t>4. </a:t>
            </a:r>
            <a:endParaRPr lang="en-US" dirty="0" smtClean="0">
              <a:solidFill>
                <a:schemeClr val="bg1"/>
              </a:solidFill>
            </a:endParaRPr>
          </a:p>
          <a:p>
            <a:endParaRPr lang="en-US" dirty="0">
              <a:solidFill>
                <a:schemeClr val="bg1"/>
              </a:solidFill>
            </a:endParaRPr>
          </a:p>
          <a:p>
            <a:r>
              <a:rPr lang="en-US" dirty="0">
                <a:solidFill>
                  <a:schemeClr val="bg1"/>
                </a:solidFill>
              </a:rPr>
              <a:t>Hutchinson, B.S., J.L. Pfander, and G. Ruyle.  Collaborative Initiatives to Deliver Agricultural Information. Convergence and Collaboration of Campus Information Services. Edited by Peter </a:t>
            </a:r>
            <a:r>
              <a:rPr lang="en-US" dirty="0" err="1">
                <a:solidFill>
                  <a:schemeClr val="bg1"/>
                </a:solidFill>
              </a:rPr>
              <a:t>Hernon</a:t>
            </a:r>
            <a:r>
              <a:rPr lang="en-US" dirty="0">
                <a:solidFill>
                  <a:schemeClr val="bg1"/>
                </a:solidFill>
              </a:rPr>
              <a:t> and Ronald R. Powell. Westport, Conn: Libraries Unlimited, 2008. 177-197.</a:t>
            </a:r>
            <a:endParaRPr lang="en-US" dirty="0" smtClean="0">
              <a:solidFill>
                <a:schemeClr val="bg1"/>
              </a:solidFill>
            </a:endParaRPr>
          </a:p>
          <a:p>
            <a:endParaRPr lang="en-US" dirty="0">
              <a:solidFill>
                <a:schemeClr val="bg1"/>
              </a:solidFill>
            </a:endParaRPr>
          </a:p>
          <a:p>
            <a:r>
              <a:rPr lang="en-US" dirty="0" err="1">
                <a:solidFill>
                  <a:schemeClr val="bg1"/>
                </a:solidFill>
              </a:rPr>
              <a:t>Henzel</a:t>
            </a:r>
            <a:r>
              <a:rPr lang="en-US" dirty="0">
                <a:solidFill>
                  <a:schemeClr val="bg1"/>
                </a:solidFill>
              </a:rPr>
              <a:t>, J. and B. Hutchinson.  2006. Using Web Services to Promote Library-Extension Collaboration.  Library Hi Tech 24 (1): 126-141.</a:t>
            </a:r>
          </a:p>
          <a:p>
            <a:endParaRPr lang="en-US" dirty="0">
              <a:solidFill>
                <a:schemeClr val="bg1"/>
              </a:solidFill>
            </a:endParaRPr>
          </a:p>
          <a:p>
            <a:r>
              <a:rPr lang="en-US" dirty="0">
                <a:solidFill>
                  <a:schemeClr val="bg1"/>
                </a:solidFill>
              </a:rPr>
              <a:t>Jones, D.E., G. Ruyle, and B. Hutchinson.  2003.  Rangelands of the Western U.S.: Outreach Using the </a:t>
            </a:r>
            <a:r>
              <a:rPr lang="en-US" dirty="0" err="1">
                <a:solidFill>
                  <a:schemeClr val="bg1"/>
                </a:solidFill>
              </a:rPr>
              <a:t>AgNIC</a:t>
            </a:r>
            <a:r>
              <a:rPr lang="en-US" dirty="0">
                <a:solidFill>
                  <a:schemeClr val="bg1"/>
                </a:solidFill>
              </a:rPr>
              <a:t> Model.  The Reference Librarian 82:125-140.</a:t>
            </a:r>
          </a:p>
          <a:p>
            <a:endParaRPr lang="en-US" dirty="0">
              <a:solidFill>
                <a:schemeClr val="bg1"/>
              </a:solidFill>
            </a:endParaRPr>
          </a:p>
          <a:p>
            <a:r>
              <a:rPr lang="en-US" dirty="0">
                <a:solidFill>
                  <a:schemeClr val="bg1"/>
                </a:solidFill>
              </a:rPr>
              <a:t>Hutchinson, B. and G. Ruyle. 2003. Partnering for Better Management of Western Rangelands: Using Web Technologies to Get the Word Out.  Journal of Agricultural and Food Information 4(3):75-89. </a:t>
            </a:r>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p>
        </p:txBody>
      </p:sp>
      <p:sp>
        <p:nvSpPr>
          <p:cNvPr id="4" name="TextBox 3"/>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scontent-lga3-1.xx.fbcdn.net/v/t1.0-9/599890_625409053513_682513199_n.jpg?oh=0ea6a29d660cdfadaae407afe74873e5&amp;oe=58B4720B"/>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Picture 2" descr="C:\Users\amber\Desktop\RP Newsletters\2016 5 May\wikipedia.jpg"/>
          <p:cNvPicPr>
            <a:picLocks noChangeAspect="1" noChangeArrowheads="1"/>
          </p:cNvPicPr>
          <p:nvPr/>
        </p:nvPicPr>
        <p:blipFill>
          <a:blip r:embed="rId3" cstate="print"/>
          <a:srcRect/>
          <a:stretch>
            <a:fillRect/>
          </a:stretch>
        </p:blipFill>
        <p:spPr bwMode="auto">
          <a:xfrm>
            <a:off x="1683243" y="3317613"/>
            <a:ext cx="2606767" cy="3005889"/>
          </a:xfrm>
          <a:prstGeom prst="rect">
            <a:avLst/>
          </a:prstGeom>
          <a:noFill/>
        </p:spPr>
      </p:pic>
      <p:pic>
        <p:nvPicPr>
          <p:cNvPr id="4" name="Picture 3" descr="C:\Users\amber\Desktop\RP Newsletters\2016 5 May\IMG_1123.JPG"/>
          <p:cNvPicPr>
            <a:picLocks noChangeAspect="1" noChangeArrowheads="1"/>
          </p:cNvPicPr>
          <p:nvPr/>
        </p:nvPicPr>
        <p:blipFill>
          <a:blip r:embed="rId4" cstate="print"/>
          <a:srcRect l="11094" t="26778" r="6875" b="11088"/>
          <a:stretch>
            <a:fillRect/>
          </a:stretch>
        </p:blipFill>
        <p:spPr bwMode="auto">
          <a:xfrm>
            <a:off x="5320393" y="2473779"/>
            <a:ext cx="5724621" cy="3238500"/>
          </a:xfrm>
          <a:prstGeom prst="rect">
            <a:avLst/>
          </a:prstGeom>
          <a:noFill/>
        </p:spPr>
      </p:pic>
      <p:sp>
        <p:nvSpPr>
          <p:cNvPr id="5" name="TextBox 4"/>
          <p:cNvSpPr txBox="1"/>
          <p:nvPr/>
        </p:nvSpPr>
        <p:spPr>
          <a:xfrm>
            <a:off x="197068" y="206923"/>
            <a:ext cx="9798270" cy="1477328"/>
          </a:xfrm>
          <a:prstGeom prst="rect">
            <a:avLst/>
          </a:prstGeom>
          <a:noFill/>
        </p:spPr>
        <p:txBody>
          <a:bodyPr wrap="square" rtlCol="0">
            <a:spAutoFit/>
          </a:bodyPr>
          <a:lstStyle/>
          <a:p>
            <a:pPr marL="228600"/>
            <a:r>
              <a:rPr lang="en-US" sz="3000" dirty="0" smtClean="0">
                <a:effectLst>
                  <a:outerShdw blurRad="50800" dist="38100" dir="2700000" algn="tl" rotWithShape="0">
                    <a:prstClr val="black">
                      <a:alpha val="40000"/>
                    </a:prstClr>
                  </a:outerShdw>
                </a:effectLst>
              </a:rPr>
              <a:t>In 2016, members of the Rangelands Partner participated in a Wikipedia edit-a-thon to raise awareness and ensure accuracy of rangeland resources online</a:t>
            </a:r>
            <a:endParaRPr lang="en-US" sz="3000" dirty="0">
              <a:effectLst>
                <a:outerShdw blurRad="50800" dist="38100" dir="2700000" algn="tl" rotWithShape="0">
                  <a:prstClr val="black">
                    <a:alpha val="40000"/>
                  </a:prstClr>
                </a:outerShdw>
              </a:effectLst>
            </a:endParaRPr>
          </a:p>
        </p:txBody>
      </p:sp>
      <p:sp>
        <p:nvSpPr>
          <p:cNvPr id="6" name="TextBox 5"/>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QYQgeEm-aBDQW378C3G2y206r2PF0sv2xG2gTw0y9Cvl6wbsee7-3ByFhG3BM2ZDpCisOge90GudrgAUBlQGVgAuCYGFzweG8OylwbARZSTMGPblHeX42B70WV8OpupKRqB24cQZXGA8WRDZb6wjsMLKx1CdU9lrFPXhrd70mWPdl4VpL6yGwN_ycFEp7dda-9s-POAvxWjdPQ9ryET2zOpddUuYegwYbHLCifTs9sCNL9qvBiJ0jjE0y-D-l-qRMD4mE-8cQqF-dOE_ygfHYTKfNO_Ptd4vxQwXGZbTxg4cL8w6Snc76fPOGvVNibAJhBMt4JRozN6T93eeZqMYgn1dXw95QHUnuZbE7sP8CLV9LrFjX20uMrw-ZKwAq6kpO6HlsvUu6GYWq3IYdHWHwOLzvTlFWXYr_7RaUyYNDUW65-b8ha3NYi1ffp7yhrgNKjei5GJAQ2LhEQP7gYwSq4DzZvWmP4GgFB8r7nOGDcOQh2NJk1JVzXA4OVHR51gOEapYnxEGaNu_3QO9-dBncZJPkJu1TNhFXx3-C9ITH309kVdMXV5UIFW2yNuT0IGCVRwAe2aKAyOXeM9PJeuw8yTy9wYZt_nfFUNDMTXhcipgQXWRlQ=w851-h638-no"/>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Picture 1" descr="C:\Users\amber\Desktop\RP Newsletters\2016 2 Feb\IMG_0039.JPG"/>
          <p:cNvPicPr>
            <a:picLocks noChangeAspect="1" noChangeArrowheads="1"/>
          </p:cNvPicPr>
          <p:nvPr/>
        </p:nvPicPr>
        <p:blipFill>
          <a:blip r:embed="rId3" cstate="print"/>
          <a:srcRect/>
          <a:stretch>
            <a:fillRect/>
          </a:stretch>
        </p:blipFill>
        <p:spPr bwMode="auto">
          <a:xfrm>
            <a:off x="6008151" y="1275777"/>
            <a:ext cx="5807243" cy="4355432"/>
          </a:xfrm>
          <a:prstGeom prst="rect">
            <a:avLst/>
          </a:prstGeom>
          <a:noFill/>
        </p:spPr>
      </p:pic>
      <p:sp>
        <p:nvSpPr>
          <p:cNvPr id="4" name="TextBox 3"/>
          <p:cNvSpPr txBox="1"/>
          <p:nvPr/>
        </p:nvSpPr>
        <p:spPr>
          <a:xfrm>
            <a:off x="232227" y="188686"/>
            <a:ext cx="6429829" cy="1477328"/>
          </a:xfrm>
          <a:prstGeom prst="rect">
            <a:avLst/>
          </a:prstGeom>
          <a:noFill/>
        </p:spPr>
        <p:txBody>
          <a:bodyPr wrap="square" rtlCol="0">
            <a:spAutoFit/>
          </a:bodyPr>
          <a:lstStyle/>
          <a:p>
            <a:r>
              <a:rPr lang="en-US" sz="3000" dirty="0" smtClean="0">
                <a:effectLst>
                  <a:outerShdw blurRad="50800" dist="38100" dir="2700000" algn="tl" rotWithShape="0">
                    <a:prstClr val="black">
                      <a:alpha val="40000"/>
                    </a:prstClr>
                  </a:outerShdw>
                </a:effectLst>
              </a:rPr>
              <a:t>In 2016, Rangelands Partnership members earned awards at the national SRM meeting in Corpus Christi, TX</a:t>
            </a:r>
            <a:endParaRPr lang="en-US" sz="3000" dirty="0">
              <a:effectLst>
                <a:outerShdw blurRad="50800" dist="38100" dir="2700000" algn="tl" rotWithShape="0">
                  <a:prstClr val="black">
                    <a:alpha val="40000"/>
                  </a:prstClr>
                </a:outerShdw>
              </a:effectLst>
            </a:endParaRPr>
          </a:p>
        </p:txBody>
      </p:sp>
      <p:sp>
        <p:nvSpPr>
          <p:cNvPr id="5" name="Rectangle 4"/>
          <p:cNvSpPr/>
          <p:nvPr/>
        </p:nvSpPr>
        <p:spPr>
          <a:xfrm>
            <a:off x="0" y="5888504"/>
            <a:ext cx="12192000" cy="969496"/>
          </a:xfrm>
          <a:prstGeom prst="rect">
            <a:avLst/>
          </a:prstGeom>
          <a:solidFill>
            <a:schemeClr val="bg1">
              <a:alpha val="74000"/>
            </a:schemeClr>
          </a:solidFill>
          <a:ln>
            <a:noFill/>
          </a:ln>
        </p:spPr>
        <p:txBody>
          <a:bodyPr wrap="square">
            <a:spAutoFit/>
          </a:bodyPr>
          <a:lstStyle/>
          <a:p>
            <a:pPr algn="ctr"/>
            <a:r>
              <a:rPr lang="en-US" sz="2850" dirty="0" smtClean="0"/>
              <a:t>Dr. Laurie Abbott (Fellow), </a:t>
            </a:r>
            <a:r>
              <a:rPr lang="en-US" sz="2850" dirty="0" err="1" smtClean="0"/>
              <a:t>Lovina</a:t>
            </a:r>
            <a:r>
              <a:rPr lang="en-US" sz="2850" dirty="0" smtClean="0"/>
              <a:t> </a:t>
            </a:r>
            <a:r>
              <a:rPr lang="en-US" sz="2850" dirty="0" err="1" smtClean="0"/>
              <a:t>Englund</a:t>
            </a:r>
            <a:r>
              <a:rPr lang="en-US" sz="2850" dirty="0" smtClean="0"/>
              <a:t> (Outstanding Young Range Professional), and Dr. Amy </a:t>
            </a:r>
            <a:r>
              <a:rPr lang="en-US" sz="2850" dirty="0" err="1" smtClean="0"/>
              <a:t>Ganguli</a:t>
            </a:r>
            <a:r>
              <a:rPr lang="en-US" sz="2850" dirty="0" smtClean="0"/>
              <a:t> (Early Career Undergraduate Teaching Award)</a:t>
            </a:r>
            <a:endParaRPr lang="en-US" sz="2850" dirty="0"/>
          </a:p>
        </p:txBody>
      </p:sp>
      <p:sp>
        <p:nvSpPr>
          <p:cNvPr id="6" name="TextBox 5"/>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pic>
        <p:nvPicPr>
          <p:cNvPr id="7" name="Picture 2" descr="C:\Users\amber\Desktop\RP Newsletters\2016 9 Sept\SRMLogo.jpg"/>
          <p:cNvPicPr>
            <a:picLocks noChangeAspect="1" noChangeArrowheads="1"/>
          </p:cNvPicPr>
          <p:nvPr/>
        </p:nvPicPr>
        <p:blipFill>
          <a:blip r:embed="rId4" cstate="print"/>
          <a:srcRect/>
          <a:stretch>
            <a:fillRect/>
          </a:stretch>
        </p:blipFill>
        <p:spPr bwMode="auto">
          <a:xfrm>
            <a:off x="4224162" y="4536356"/>
            <a:ext cx="1507946" cy="1073840"/>
          </a:xfrm>
          <a:prstGeom prst="rect">
            <a:avLst/>
          </a:prstGeom>
          <a:noFill/>
        </p:spPr>
      </p:pic>
      <p:pic>
        <p:nvPicPr>
          <p:cNvPr id="8"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760" y="3007286"/>
            <a:ext cx="1170577" cy="117057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590" y="4349532"/>
            <a:ext cx="1193602" cy="11841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scontent-lga3-1.xx.fbcdn.net/v/t1.0-9/14681717_924898504253_2044884618964104256_n.jpg?oh=7c840ddd26b77e4dc3c3ea84cfb1d69f&amp;oe=58C0AAE6"/>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sp>
        <p:nvSpPr>
          <p:cNvPr id="4" name="TextBox 3"/>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pic>
        <p:nvPicPr>
          <p:cNvPr id="7" name="Picture 4" descr="Image result for Agriculture Network Information Center"/>
          <p:cNvPicPr>
            <a:picLocks noChangeAspect="1" noChangeArrowheads="1"/>
          </p:cNvPicPr>
          <p:nvPr/>
        </p:nvPicPr>
        <p:blipFill>
          <a:blip r:embed="rId3" cstate="print"/>
          <a:srcRect/>
          <a:stretch>
            <a:fillRect/>
          </a:stretch>
        </p:blipFill>
        <p:spPr bwMode="auto">
          <a:xfrm>
            <a:off x="8295167" y="5769622"/>
            <a:ext cx="1154749" cy="885938"/>
          </a:xfrm>
          <a:prstGeom prst="rect">
            <a:avLst/>
          </a:prstGeom>
          <a:noFill/>
        </p:spPr>
      </p:pic>
      <p:pic>
        <p:nvPicPr>
          <p:cNvPr id="3" name="Picture 2" descr="uaagnicnew"/>
          <p:cNvPicPr>
            <a:picLocks noChangeAspect="1" noChangeArrowheads="1"/>
          </p:cNvPicPr>
          <p:nvPr/>
        </p:nvPicPr>
        <p:blipFill>
          <a:blip r:embed="rId4" cstate="print"/>
          <a:srcRect/>
          <a:stretch>
            <a:fillRect/>
          </a:stretch>
        </p:blipFill>
        <p:spPr bwMode="auto">
          <a:xfrm>
            <a:off x="5742271" y="914401"/>
            <a:ext cx="6260541" cy="4392010"/>
          </a:xfrm>
          <a:prstGeom prst="rect">
            <a:avLst/>
          </a:prstGeom>
          <a:noFill/>
          <a:ln w="12700">
            <a:solidFill>
              <a:srgbClr val="000000"/>
            </a:solidFill>
            <a:miter lim="800000"/>
            <a:headEnd/>
            <a:tailEnd/>
          </a:ln>
        </p:spPr>
      </p:pic>
      <p:sp>
        <p:nvSpPr>
          <p:cNvPr id="9" name="Rectangle 8"/>
          <p:cNvSpPr/>
          <p:nvPr/>
        </p:nvSpPr>
        <p:spPr>
          <a:xfrm>
            <a:off x="0" y="0"/>
            <a:ext cx="5360276"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9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Version 1: </a:t>
            </a:r>
          </a:p>
          <a:p>
            <a:pPr marL="228600"/>
            <a:r>
              <a:rPr lang="en-US" sz="29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Managing Rangelands</a:t>
            </a:r>
          </a:p>
          <a:p>
            <a:pPr marL="228600"/>
            <a:endParaRPr lang="en-US" sz="29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9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In 1995, University of Arizona librarians and rangeland specialists had an idea to create an online resource to provide Arizonans with quick access to evaluated information. </a:t>
            </a:r>
          </a:p>
          <a:p>
            <a:pPr marL="228600"/>
            <a:endParaRPr lang="en-US" sz="29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9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The first version offered topics in rangeland ecology and management. This homepage continued until 2001.</a:t>
            </a:r>
          </a:p>
        </p:txBody>
      </p:sp>
    </p:spTree>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arizonaalumni.com/sites/default/files/images/articles/untitled-15942.jpg"/>
          <p:cNvPicPr>
            <a:picLocks noChangeAspect="1" noChangeArrowheads="1"/>
          </p:cNvPicPr>
          <p:nvPr/>
        </p:nvPicPr>
        <p:blipFill>
          <a:blip r:embed="rId2" cstate="print"/>
          <a:srcRect/>
          <a:stretch>
            <a:fillRect/>
          </a:stretch>
        </p:blipFill>
        <p:spPr bwMode="auto">
          <a:xfrm>
            <a:off x="0" y="0"/>
            <a:ext cx="12192000" cy="6879288"/>
          </a:xfrm>
          <a:prstGeom prst="rect">
            <a:avLst/>
          </a:prstGeom>
          <a:noFill/>
        </p:spPr>
      </p:pic>
      <p:sp>
        <p:nvSpPr>
          <p:cNvPr id="6" name="TextBox 5"/>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
        <p:nvSpPr>
          <p:cNvPr id="7" name="TextBox 6"/>
          <p:cNvSpPr txBox="1"/>
          <p:nvPr/>
        </p:nvSpPr>
        <p:spPr>
          <a:xfrm>
            <a:off x="0" y="3641735"/>
            <a:ext cx="6148552" cy="3216265"/>
          </a:xfrm>
          <a:prstGeom prst="rect">
            <a:avLst/>
          </a:prstGeom>
          <a:solidFill>
            <a:schemeClr val="bg2">
              <a:lumMod val="25000"/>
              <a:alpha val="49000"/>
            </a:schemeClr>
          </a:solidFill>
        </p:spPr>
        <p:txBody>
          <a:bodyPr wrap="square" rtlCol="0">
            <a:spAutoFit/>
          </a:bodyPr>
          <a:lstStyle/>
          <a:p>
            <a:pPr marL="111125"/>
            <a:r>
              <a:rPr lang="en-US" sz="2900" dirty="0" smtClean="0">
                <a:solidFill>
                  <a:schemeClr val="bg1"/>
                </a:solidFill>
                <a:effectLst>
                  <a:outerShdw blurRad="50800" dist="38100" dir="2700000" algn="tl" rotWithShape="0">
                    <a:prstClr val="black">
                      <a:alpha val="40000"/>
                    </a:prstClr>
                  </a:outerShdw>
                </a:effectLst>
              </a:rPr>
              <a:t>In 2012, Rangelands Partner</a:t>
            </a:r>
          </a:p>
          <a:p>
            <a:pPr marL="111125"/>
            <a:r>
              <a:rPr lang="en-US" sz="2900" dirty="0" smtClean="0">
                <a:solidFill>
                  <a:schemeClr val="bg1"/>
                </a:solidFill>
                <a:effectLst>
                  <a:outerShdw blurRad="50800" dist="38100" dir="2700000" algn="tl" rotWithShape="0">
                    <a:prstClr val="black">
                      <a:alpha val="40000"/>
                    </a:prstClr>
                  </a:outerShdw>
                </a:effectLst>
              </a:rPr>
              <a:t>and U of A Professor</a:t>
            </a:r>
          </a:p>
          <a:p>
            <a:pPr marL="111125"/>
            <a:r>
              <a:rPr lang="en-US" sz="2900" dirty="0" smtClean="0">
                <a:solidFill>
                  <a:schemeClr val="bg1"/>
                </a:solidFill>
                <a:effectLst>
                  <a:outerShdw blurRad="50800" dist="38100" dir="2700000" algn="tl" rotWithShape="0">
                    <a:prstClr val="black">
                      <a:alpha val="40000"/>
                    </a:prstClr>
                  </a:outerShdw>
                </a:effectLst>
              </a:rPr>
              <a:t>Dr. George Ruyle </a:t>
            </a:r>
          </a:p>
          <a:p>
            <a:pPr marL="111125"/>
            <a:r>
              <a:rPr lang="en-US" sz="2900" dirty="0" smtClean="0">
                <a:solidFill>
                  <a:schemeClr val="bg1"/>
                </a:solidFill>
                <a:effectLst>
                  <a:outerShdw blurRad="50800" dist="38100" dir="2700000" algn="tl" rotWithShape="0">
                    <a:prstClr val="black">
                      <a:alpha val="40000"/>
                    </a:prstClr>
                  </a:outerShdw>
                </a:effectLst>
              </a:rPr>
              <a:t>was selected as the first</a:t>
            </a:r>
          </a:p>
          <a:p>
            <a:pPr marL="111125"/>
            <a:r>
              <a:rPr lang="en-US" sz="2900" dirty="0" smtClean="0">
                <a:solidFill>
                  <a:schemeClr val="bg1"/>
                </a:solidFill>
                <a:effectLst>
                  <a:outerShdw blurRad="50800" dist="38100" dir="2700000" algn="tl" rotWithShape="0">
                    <a:prstClr val="black">
                      <a:alpha val="40000"/>
                    </a:prstClr>
                  </a:outerShdw>
                </a:effectLst>
              </a:rPr>
              <a:t>Marley Endowed Chair </a:t>
            </a:r>
          </a:p>
          <a:p>
            <a:pPr marL="111125"/>
            <a:r>
              <a:rPr lang="en-US" sz="2900" dirty="0" smtClean="0">
                <a:solidFill>
                  <a:schemeClr val="bg1"/>
                </a:solidFill>
                <a:effectLst>
                  <a:outerShdw blurRad="50800" dist="38100" dir="2700000" algn="tl" rotWithShape="0">
                    <a:prstClr val="black">
                      <a:alpha val="40000"/>
                    </a:prstClr>
                  </a:outerShdw>
                </a:effectLst>
              </a:rPr>
              <a:t>for Sustainable Rangeland Stewardship at the University of Arizona</a:t>
            </a:r>
            <a:endParaRPr lang="en-US" sz="3000" dirty="0">
              <a:solidFill>
                <a:schemeClr val="bg1"/>
              </a:solidFill>
              <a:effectLst>
                <a:outerShdw blurRad="50800" dist="38100" dir="2700000" algn="tl" rotWithShape="0">
                  <a:prstClr val="black">
                    <a:alpha val="40000"/>
                  </a:prstClr>
                </a:outerShdw>
              </a:effectLst>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181" y="6192222"/>
            <a:ext cx="1822192" cy="433178"/>
          </a:xfrm>
          <a:prstGeom prst="rect">
            <a:avLst/>
          </a:prstGeom>
          <a:solidFill>
            <a:schemeClr val="bg1"/>
          </a:solidFill>
          <a:ln>
            <a:noFill/>
          </a:ln>
        </p:spPr>
      </p:pic>
    </p:spTree>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scontent-lga3-1.xx.fbcdn.net/v/t1.0-0/p206x206/15095104_932523748203_4360094386101112410_n.jpg?oh=52be74cfa172357a0bfc9803b2c4e1b9&amp;oe=58B7BF54"/>
          <p:cNvPicPr>
            <a:picLocks noChangeAspect="1" noChangeArrowheads="1"/>
          </p:cNvPicPr>
          <p:nvPr/>
        </p:nvPicPr>
        <p:blipFill>
          <a:blip r:embed="rId2" cstate="print"/>
          <a:srcRect l="1868" t="3743" r="2372"/>
          <a:stretch>
            <a:fillRect/>
          </a:stretch>
        </p:blipFill>
        <p:spPr bwMode="auto">
          <a:xfrm>
            <a:off x="0" y="0"/>
            <a:ext cx="12192000" cy="6858000"/>
          </a:xfrm>
          <a:prstGeom prst="rect">
            <a:avLst/>
          </a:prstGeom>
          <a:noFill/>
        </p:spPr>
      </p:pic>
      <p:pic>
        <p:nvPicPr>
          <p:cNvPr id="3" name="Picture 2" descr="https://scontent-lga3-1.xx.fbcdn.net/v/t1.0-9/13076961_579141638913061_5336877565408003189_n.jpg?oh=f652bcc6e164597b0eb9851ba75e6bf9&amp;oe=58BBB40E"/>
          <p:cNvPicPr>
            <a:picLocks noChangeAspect="1" noChangeArrowheads="1"/>
          </p:cNvPicPr>
          <p:nvPr/>
        </p:nvPicPr>
        <p:blipFill>
          <a:blip r:embed="rId3" cstate="print"/>
          <a:srcRect t="18837" b="38247"/>
          <a:stretch>
            <a:fillRect/>
          </a:stretch>
        </p:blipFill>
        <p:spPr bwMode="auto">
          <a:xfrm>
            <a:off x="665107" y="204952"/>
            <a:ext cx="4171950" cy="2400619"/>
          </a:xfrm>
          <a:prstGeom prst="rect">
            <a:avLst/>
          </a:prstGeom>
          <a:noFill/>
        </p:spPr>
      </p:pic>
      <p:pic>
        <p:nvPicPr>
          <p:cNvPr id="4" name="Picture 1" descr="C:\Users\amber\Desktop\RP Newsletters\2016 3 March\award winners\Slide1.JPG"/>
          <p:cNvPicPr>
            <a:picLocks noChangeAspect="1" noChangeArrowheads="1"/>
          </p:cNvPicPr>
          <p:nvPr/>
        </p:nvPicPr>
        <p:blipFill>
          <a:blip r:embed="rId4" cstate="print"/>
          <a:srcRect r="36425"/>
          <a:stretch>
            <a:fillRect/>
          </a:stretch>
        </p:blipFill>
        <p:spPr bwMode="auto">
          <a:xfrm>
            <a:off x="1153228" y="3566948"/>
            <a:ext cx="3353365" cy="2323607"/>
          </a:xfrm>
          <a:prstGeom prst="rect">
            <a:avLst/>
          </a:prstGeom>
          <a:noFill/>
        </p:spPr>
      </p:pic>
      <p:pic>
        <p:nvPicPr>
          <p:cNvPr id="6" name="Picture 4" descr="https://scontent-lga3-1.xx.fbcdn.net/v/t1.0-9/12798886_557548977738994_2787192989755803052_n.png?oh=ac01c427eb34296c4518a10e209b4c03&amp;oe=58B91238"/>
          <p:cNvPicPr>
            <a:picLocks noChangeAspect="1" noChangeArrowheads="1"/>
          </p:cNvPicPr>
          <p:nvPr/>
        </p:nvPicPr>
        <p:blipFill>
          <a:blip r:embed="rId5" cstate="print"/>
          <a:srcRect/>
          <a:stretch>
            <a:fillRect/>
          </a:stretch>
        </p:blipFill>
        <p:spPr bwMode="auto">
          <a:xfrm>
            <a:off x="10517910" y="5726617"/>
            <a:ext cx="1396982" cy="879135"/>
          </a:xfrm>
          <a:prstGeom prst="rect">
            <a:avLst/>
          </a:prstGeom>
          <a:noFill/>
        </p:spPr>
      </p:pic>
      <p:sp>
        <p:nvSpPr>
          <p:cNvPr id="8" name="Rectangle 7"/>
          <p:cNvSpPr/>
          <p:nvPr/>
        </p:nvSpPr>
        <p:spPr>
          <a:xfrm>
            <a:off x="5859518" y="441434"/>
            <a:ext cx="6096000" cy="4524315"/>
          </a:xfrm>
          <a:prstGeom prst="rect">
            <a:avLst/>
          </a:prstGeom>
        </p:spPr>
        <p:txBody>
          <a:bodyPr>
            <a:spAutoFit/>
          </a:bodyPr>
          <a:lstStyle/>
          <a:p>
            <a:r>
              <a:rPr lang="en-US" sz="3200" dirty="0" smtClean="0"/>
              <a:t>Three members of the Rangelands Partners received an Honorary Membership Award at the 2016 USAIN meeting in Gainesville, FL. The award is in recognition of their outstanding work in the field of agricultural information, specifically in the development and support of the Rangelands Partnership. </a:t>
            </a:r>
          </a:p>
        </p:txBody>
      </p:sp>
      <p:sp>
        <p:nvSpPr>
          <p:cNvPr id="9" name="Rectangle 8"/>
          <p:cNvSpPr/>
          <p:nvPr/>
        </p:nvSpPr>
        <p:spPr>
          <a:xfrm>
            <a:off x="0" y="5842337"/>
            <a:ext cx="6258910" cy="892552"/>
          </a:xfrm>
          <a:prstGeom prst="rect">
            <a:avLst/>
          </a:prstGeom>
        </p:spPr>
        <p:txBody>
          <a:bodyPr wrap="square">
            <a:spAutoFit/>
          </a:bodyPr>
          <a:lstStyle/>
          <a:p>
            <a:pPr algn="ctr"/>
            <a:r>
              <a:rPr lang="en-US" sz="2600" dirty="0" smtClean="0">
                <a:solidFill>
                  <a:schemeClr val="bg1"/>
                </a:solidFill>
              </a:rPr>
              <a:t>Dr. Karen </a:t>
            </a:r>
            <a:r>
              <a:rPr lang="en-US" sz="2600" dirty="0" err="1" smtClean="0">
                <a:solidFill>
                  <a:schemeClr val="bg1"/>
                </a:solidFill>
              </a:rPr>
              <a:t>Launchbaugh</a:t>
            </a:r>
            <a:r>
              <a:rPr lang="en-US" sz="2600" dirty="0" smtClean="0">
                <a:solidFill>
                  <a:schemeClr val="bg1"/>
                </a:solidFill>
              </a:rPr>
              <a:t> (University of Idaho)</a:t>
            </a:r>
          </a:p>
          <a:p>
            <a:pPr algn="ctr"/>
            <a:r>
              <a:rPr lang="en-US" sz="2600" dirty="0" smtClean="0">
                <a:solidFill>
                  <a:schemeClr val="bg1"/>
                </a:solidFill>
              </a:rPr>
              <a:t>Dr. George Ruyle (University of Arizona)</a:t>
            </a:r>
            <a:endParaRPr lang="en-US" sz="2600" dirty="0">
              <a:solidFill>
                <a:schemeClr val="bg1"/>
              </a:solidFill>
            </a:endParaRPr>
          </a:p>
        </p:txBody>
      </p:sp>
      <p:sp>
        <p:nvSpPr>
          <p:cNvPr id="10" name="Rectangle 9"/>
          <p:cNvSpPr/>
          <p:nvPr/>
        </p:nvSpPr>
        <p:spPr>
          <a:xfrm>
            <a:off x="0" y="2617076"/>
            <a:ext cx="5596759" cy="892552"/>
          </a:xfrm>
          <a:prstGeom prst="rect">
            <a:avLst/>
          </a:prstGeom>
        </p:spPr>
        <p:txBody>
          <a:bodyPr wrap="square">
            <a:spAutoFit/>
          </a:bodyPr>
          <a:lstStyle/>
          <a:p>
            <a:pPr algn="ctr"/>
            <a:r>
              <a:rPr lang="en-US" sz="2600" dirty="0" smtClean="0"/>
              <a:t>Dr. John Tanaka (University of Wyoming) </a:t>
            </a:r>
          </a:p>
          <a:p>
            <a:pPr algn="ctr"/>
            <a:r>
              <a:rPr lang="en-US" sz="2600" dirty="0" smtClean="0"/>
              <a:t>was present to receive the honor</a:t>
            </a:r>
            <a:endParaRPr lang="en-US" sz="2600" dirty="0"/>
          </a:p>
        </p:txBody>
      </p:sp>
      <p:sp>
        <p:nvSpPr>
          <p:cNvPr id="11" name="TextBox 10"/>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pic>
        <p:nvPicPr>
          <p:cNvPr id="1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745" y="264957"/>
            <a:ext cx="1124607" cy="11539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79" y="3669437"/>
            <a:ext cx="1170577" cy="117057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0355" name="Picture 3" descr="C:\Users\amber\Desktop\UA Logos\ua_block_rgb_0.png"/>
          <p:cNvPicPr>
            <a:picLocks noChangeAspect="1" noChangeArrowheads="1"/>
          </p:cNvPicPr>
          <p:nvPr/>
        </p:nvPicPr>
        <p:blipFill>
          <a:blip r:embed="rId8" cstate="print"/>
          <a:srcRect/>
          <a:stretch>
            <a:fillRect/>
          </a:stretch>
        </p:blipFill>
        <p:spPr bwMode="auto">
          <a:xfrm>
            <a:off x="4209391" y="4587766"/>
            <a:ext cx="1150883" cy="1156521"/>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mber\Desktop\RP Newsletters\2016 7 July\Maria-Fernandez-Gimenez.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p:cNvSpPr txBox="1"/>
          <p:nvPr/>
        </p:nvSpPr>
        <p:spPr>
          <a:xfrm>
            <a:off x="7961587" y="646386"/>
            <a:ext cx="4230414" cy="3231654"/>
          </a:xfrm>
          <a:prstGeom prst="rect">
            <a:avLst/>
          </a:prstGeom>
          <a:noFill/>
        </p:spPr>
        <p:txBody>
          <a:bodyPr wrap="square" rtlCol="0">
            <a:spAutoFit/>
          </a:bodyPr>
          <a:lstStyle/>
          <a:p>
            <a:pPr algn="r"/>
            <a:r>
              <a:rPr lang="en-US" sz="2900" dirty="0" smtClean="0">
                <a:effectLst>
                  <a:outerShdw blurRad="50800" dist="38100" dir="2700000" algn="tl" rotWithShape="0">
                    <a:prstClr val="black">
                      <a:alpha val="40000"/>
                    </a:prstClr>
                  </a:outerShdw>
                </a:effectLst>
              </a:rPr>
              <a:t>In 2016, Rangelands Partner and CSU Professor </a:t>
            </a:r>
          </a:p>
          <a:p>
            <a:pPr algn="r"/>
            <a:r>
              <a:rPr lang="en-US" sz="2900" dirty="0" smtClean="0">
                <a:effectLst>
                  <a:outerShdw blurRad="50800" dist="38100" dir="2700000" algn="tl" rotWithShape="0">
                    <a:prstClr val="black">
                      <a:alpha val="40000"/>
                    </a:prstClr>
                  </a:outerShdw>
                </a:effectLst>
              </a:rPr>
              <a:t>Dr. Maria </a:t>
            </a:r>
            <a:r>
              <a:rPr lang="en-US" sz="2900" dirty="0" err="1" smtClean="0">
                <a:effectLst>
                  <a:outerShdw blurRad="50800" dist="38100" dir="2700000" algn="tl" rotWithShape="0">
                    <a:prstClr val="black">
                      <a:alpha val="40000"/>
                    </a:prstClr>
                  </a:outerShdw>
                </a:effectLst>
              </a:rPr>
              <a:t>Fernández-Giménez</a:t>
            </a:r>
            <a:r>
              <a:rPr lang="en-US" sz="2900" dirty="0" smtClean="0">
                <a:effectLst>
                  <a:outerShdw blurRad="50800" dist="38100" dir="2700000" algn="tl" rotWithShape="0">
                    <a:prstClr val="black">
                      <a:alpha val="40000"/>
                    </a:prstClr>
                  </a:outerShdw>
                </a:effectLst>
              </a:rPr>
              <a:t> received the Order of the Polar Star from the government </a:t>
            </a:r>
          </a:p>
          <a:p>
            <a:pPr algn="r"/>
            <a:r>
              <a:rPr lang="en-US" sz="2900" dirty="0" smtClean="0">
                <a:effectLst>
                  <a:outerShdw blurRad="50800" dist="38100" dir="2700000" algn="tl" rotWithShape="0">
                    <a:prstClr val="black">
                      <a:alpha val="40000"/>
                    </a:prstClr>
                  </a:outerShdw>
                </a:effectLst>
              </a:rPr>
              <a:t>of Mongoli</a:t>
            </a:r>
            <a:r>
              <a:rPr lang="en-US" sz="3000" dirty="0" smtClean="0">
                <a:effectLst>
                  <a:outerShdw blurRad="50800" dist="38100" dir="2700000" algn="tl" rotWithShape="0">
                    <a:prstClr val="black">
                      <a:alpha val="40000"/>
                    </a:prstClr>
                  </a:outerShdw>
                </a:effectLst>
              </a:rPr>
              <a:t>a</a:t>
            </a:r>
            <a:endParaRPr lang="en-US" sz="3000" dirty="0">
              <a:effectLst>
                <a:outerShdw blurRad="50800" dist="38100" dir="2700000" algn="tl" rotWithShape="0">
                  <a:prstClr val="black">
                    <a:alpha val="40000"/>
                  </a:prstClr>
                </a:outerShdw>
              </a:effectLst>
            </a:endParaRPr>
          </a:p>
        </p:txBody>
      </p:sp>
      <p:sp>
        <p:nvSpPr>
          <p:cNvPr id="4" name="TextBox 3"/>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pic>
        <p:nvPicPr>
          <p:cNvPr id="5" name="Picture 4" descr="ColoradoState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1587" y="5924395"/>
            <a:ext cx="1672430" cy="709577"/>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lpzoo.org/sites/default/files/blogs/serengeti/MasaiPastoralist1200.jpg?mtime=136994914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6" name="Rectangle 5"/>
          <p:cNvSpPr/>
          <p:nvPr/>
        </p:nvSpPr>
        <p:spPr>
          <a:xfrm>
            <a:off x="0" y="0"/>
            <a:ext cx="7567448" cy="1138773"/>
          </a:xfrm>
          <a:prstGeom prst="rect">
            <a:avLst/>
          </a:prstGeom>
        </p:spPr>
        <p:txBody>
          <a:bodyPr wrap="square">
            <a:spAutoFit/>
          </a:bodyPr>
          <a:lstStyle/>
          <a:p>
            <a:pPr algn="ctr">
              <a:spcAft>
                <a:spcPts val="1200"/>
              </a:spcAft>
            </a:pPr>
            <a:r>
              <a:rPr lang="en-US" sz="3400" dirty="0" smtClean="0">
                <a:effectLst>
                  <a:outerShdw blurRad="38100" dist="38100" dir="2700000" algn="tl">
                    <a:srgbClr val="000000">
                      <a:alpha val="43137"/>
                    </a:srgbClr>
                  </a:outerShdw>
                </a:effectLst>
              </a:rPr>
              <a:t>International Year of Rangelands and </a:t>
            </a:r>
            <a:r>
              <a:rPr lang="en-US" sz="3400" dirty="0" err="1" smtClean="0">
                <a:effectLst>
                  <a:outerShdw blurRad="38100" dist="38100" dir="2700000" algn="tl">
                    <a:srgbClr val="000000">
                      <a:alpha val="43137"/>
                    </a:srgbClr>
                  </a:outerShdw>
                </a:effectLst>
              </a:rPr>
              <a:t>Pastoralism</a:t>
            </a:r>
            <a:r>
              <a:rPr lang="en-US" sz="3400" dirty="0" smtClean="0">
                <a:effectLst>
                  <a:outerShdw blurRad="38100" dist="38100" dir="2700000" algn="tl">
                    <a:srgbClr val="000000">
                      <a:alpha val="43137"/>
                    </a:srgbClr>
                  </a:outerShdw>
                </a:effectLst>
              </a:rPr>
              <a:t> Initiative</a:t>
            </a:r>
          </a:p>
        </p:txBody>
      </p:sp>
      <p:sp>
        <p:nvSpPr>
          <p:cNvPr id="7" name="Rectangle 6"/>
          <p:cNvSpPr/>
          <p:nvPr/>
        </p:nvSpPr>
        <p:spPr>
          <a:xfrm>
            <a:off x="0" y="1287204"/>
            <a:ext cx="7662041" cy="2893100"/>
          </a:xfrm>
          <a:prstGeom prst="rect">
            <a:avLst/>
          </a:prstGeom>
          <a:solidFill>
            <a:schemeClr val="bg1">
              <a:alpha val="52000"/>
            </a:schemeClr>
          </a:solidFill>
        </p:spPr>
        <p:txBody>
          <a:bodyPr wrap="square">
            <a:spAutoFit/>
          </a:bodyPr>
          <a:lstStyle/>
          <a:p>
            <a:pPr marL="111125">
              <a:spcAft>
                <a:spcPts val="1200"/>
              </a:spcAft>
            </a:pPr>
            <a:r>
              <a:rPr lang="en-US" sz="2600" dirty="0" smtClean="0">
                <a:effectLst>
                  <a:outerShdw blurRad="38100" dist="38100" dir="2700000" algn="tl">
                    <a:srgbClr val="000000">
                      <a:alpha val="43137"/>
                    </a:srgbClr>
                  </a:outerShdw>
                </a:effectLst>
              </a:rPr>
              <a:t>In 2016, many organizations, including the Rangelands Partnership, began working together to gain support for a United Nations designated International Year of Rangelands and </a:t>
            </a:r>
            <a:r>
              <a:rPr lang="en-US" sz="2600" dirty="0" smtClean="0">
                <a:effectLst>
                  <a:outerShdw blurRad="38100" dist="38100" dir="2700000" algn="tl">
                    <a:srgbClr val="000000">
                      <a:alpha val="43137"/>
                    </a:srgbClr>
                  </a:outerShdw>
                </a:effectLst>
              </a:rPr>
              <a:t>Pastoralism. </a:t>
            </a:r>
            <a:r>
              <a:rPr lang="en-US" sz="2600" dirty="0" smtClean="0">
                <a:effectLst>
                  <a:outerShdw blurRad="38100" dist="38100" dir="2700000" algn="tl">
                    <a:srgbClr val="000000">
                      <a:alpha val="43137"/>
                    </a:srgbClr>
                  </a:outerShdw>
                </a:effectLst>
              </a:rPr>
              <a:t>Events are occurring around the world in attempts to move the initiative forward and raise awareness about rangelands and the people that maintain them.</a:t>
            </a:r>
          </a:p>
        </p:txBody>
      </p:sp>
      <p:sp>
        <p:nvSpPr>
          <p:cNvPr id="8" name="TextBox 7"/>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The Rangelands Partnership</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scontent-lga3-1.xx.fbcdn.net/v/t1.0-9/14713706_922289318083_5481320419877666825_n.jpg?oh=c6997b5d1ce8abb3591f7be38ced25fd&amp;oe=58B79A00"/>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sp>
        <p:nvSpPr>
          <p:cNvPr id="3" name="TextBox 2"/>
          <p:cNvSpPr txBox="1"/>
          <p:nvPr/>
        </p:nvSpPr>
        <p:spPr>
          <a:xfrm>
            <a:off x="0" y="985809"/>
            <a:ext cx="12191999" cy="707886"/>
          </a:xfrm>
          <a:prstGeom prst="rect">
            <a:avLst/>
          </a:prstGeom>
          <a:noFill/>
        </p:spPr>
        <p:txBody>
          <a:bodyPr wrap="square" rtlCol="0">
            <a:spAutoFit/>
          </a:bodyPr>
          <a:lstStyle/>
          <a:p>
            <a:pPr algn="ctr"/>
            <a:r>
              <a:rPr lang="en-US" sz="4000" b="1" dirty="0" smtClean="0">
                <a:solidFill>
                  <a:schemeClr val="bg1"/>
                </a:solidFill>
                <a:effectLst>
                  <a:outerShdw blurRad="50800" dist="38100" dir="2700000" algn="tl" rotWithShape="0">
                    <a:prstClr val="black">
                      <a:alpha val="40000"/>
                    </a:prstClr>
                  </a:outerShdw>
                </a:effectLst>
              </a:rPr>
              <a:t>Grants</a:t>
            </a:r>
          </a:p>
        </p:txBody>
      </p:sp>
    </p:spTree>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mber\Desktop\RP Newsletters\12 2015 Dec\IMG_1563.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7" name="Picture 6" descr="C:\Users\amber\Desktop\RP Newsletters\11 2016 Nov\RREA.jpg"/>
          <p:cNvPicPr>
            <a:picLocks noChangeAspect="1" noChangeArrowheads="1"/>
          </p:cNvPicPr>
          <p:nvPr/>
        </p:nvPicPr>
        <p:blipFill>
          <a:blip r:embed="rId3" cstate="print"/>
          <a:srcRect/>
          <a:stretch>
            <a:fillRect/>
          </a:stretch>
        </p:blipFill>
        <p:spPr bwMode="auto">
          <a:xfrm>
            <a:off x="514350" y="388108"/>
            <a:ext cx="4729655" cy="3547241"/>
          </a:xfrm>
          <a:prstGeom prst="rect">
            <a:avLst/>
          </a:prstGeom>
          <a:noFill/>
        </p:spPr>
      </p:pic>
      <p:sp>
        <p:nvSpPr>
          <p:cNvPr id="8" name="TextBox 7"/>
          <p:cNvSpPr txBox="1"/>
          <p:nvPr/>
        </p:nvSpPr>
        <p:spPr>
          <a:xfrm>
            <a:off x="3717235" y="4055805"/>
            <a:ext cx="8474765" cy="2554545"/>
          </a:xfrm>
          <a:prstGeom prst="rect">
            <a:avLst/>
          </a:prstGeom>
          <a:noFill/>
        </p:spPr>
        <p:txBody>
          <a:bodyPr wrap="square" rtlCol="0">
            <a:spAutoFit/>
          </a:bodyPr>
          <a:lstStyle/>
          <a:p>
            <a:pPr algn="ct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In 2016, the Rangelands Partnership was selected to review and update the 2012-2016 Renewable Resources Extension Act Strategic Plan</a:t>
            </a:r>
            <a:endParaRPr lang="en-US" sz="40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9" name="Picture 10" descr="C:\Users\amber\Desktop\RP Newsletters\10 2015 Oct\Images for Oct 2015 NL\TRP logo.png"/>
          <p:cNvPicPr>
            <a:picLocks noChangeAspect="1" noChangeArrowheads="1"/>
          </p:cNvPicPr>
          <p:nvPr/>
        </p:nvPicPr>
        <p:blipFill>
          <a:blip r:embed="rId4" cstate="print"/>
          <a:srcRect/>
          <a:stretch>
            <a:fillRect/>
          </a:stretch>
        </p:blipFill>
        <p:spPr bwMode="auto">
          <a:xfrm>
            <a:off x="8836345" y="426208"/>
            <a:ext cx="2801760" cy="1516825"/>
          </a:xfrm>
          <a:prstGeom prst="rect">
            <a:avLst/>
          </a:prstGeom>
          <a:noFill/>
        </p:spPr>
      </p:pic>
      <p:sp>
        <p:nvSpPr>
          <p:cNvPr id="6" name="TextBox 5"/>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Grants</a:t>
            </a: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lga3-1.xx.fbcdn.net/v/t1.0-9/14907148_929544418803_873581768049764255_n.jpg?oh=f144c4f332628b0cdf48aa39cb54991e&amp;oe=58FAC26C"/>
          <p:cNvPicPr>
            <a:picLocks noChangeAspect="1" noChangeArrowheads="1"/>
          </p:cNvPicPr>
          <p:nvPr/>
        </p:nvPicPr>
        <p:blipFill>
          <a:blip r:embed="rId2" cstate="print"/>
          <a:srcRect l="5185"/>
          <a:stretch>
            <a:fillRect/>
          </a:stretch>
        </p:blipFill>
        <p:spPr bwMode="auto">
          <a:xfrm>
            <a:off x="0" y="0"/>
            <a:ext cx="12192000" cy="6858000"/>
          </a:xfrm>
          <a:prstGeom prst="rect">
            <a:avLst/>
          </a:prstGeom>
          <a:noFill/>
        </p:spPr>
      </p:pic>
      <p:pic>
        <p:nvPicPr>
          <p:cNvPr id="4" name="Picture 25"/>
          <p:cNvPicPr>
            <a:picLocks noChangeAspect="1" noChangeArrowheads="1"/>
          </p:cNvPicPr>
          <p:nvPr/>
        </p:nvPicPr>
        <p:blipFill>
          <a:blip r:embed="rId3" cstate="print"/>
          <a:srcRect/>
          <a:stretch>
            <a:fillRect/>
          </a:stretch>
        </p:blipFill>
        <p:spPr bwMode="auto">
          <a:xfrm>
            <a:off x="367521" y="340893"/>
            <a:ext cx="2627252" cy="1515979"/>
          </a:xfrm>
          <a:prstGeom prst="rect">
            <a:avLst/>
          </a:prstGeom>
          <a:noFill/>
          <a:ln w="9525">
            <a:noFill/>
            <a:miter lim="800000"/>
            <a:headEnd/>
            <a:tailEnd/>
          </a:ln>
        </p:spPr>
      </p:pic>
      <p:pic>
        <p:nvPicPr>
          <p:cNvPr id="5" name="Picture 28"/>
          <p:cNvPicPr>
            <a:picLocks noChangeAspect="1" noChangeArrowheads="1"/>
          </p:cNvPicPr>
          <p:nvPr/>
        </p:nvPicPr>
        <p:blipFill>
          <a:blip r:embed="rId4" cstate="print"/>
          <a:srcRect/>
          <a:stretch>
            <a:fillRect/>
          </a:stretch>
        </p:blipFill>
        <p:spPr bwMode="auto">
          <a:xfrm>
            <a:off x="1491493" y="1255293"/>
            <a:ext cx="2701490" cy="1515979"/>
          </a:xfrm>
          <a:prstGeom prst="rect">
            <a:avLst/>
          </a:prstGeom>
          <a:noFill/>
          <a:ln w="9525">
            <a:noFill/>
            <a:miter lim="800000"/>
            <a:headEnd/>
            <a:tailEnd/>
          </a:ln>
        </p:spPr>
      </p:pic>
      <p:pic>
        <p:nvPicPr>
          <p:cNvPr id="3" name="Picture 24"/>
          <p:cNvPicPr>
            <a:picLocks noChangeAspect="1" noChangeArrowheads="1"/>
          </p:cNvPicPr>
          <p:nvPr/>
        </p:nvPicPr>
        <p:blipFill>
          <a:blip r:embed="rId5" cstate="print"/>
          <a:srcRect/>
          <a:stretch>
            <a:fillRect/>
          </a:stretch>
        </p:blipFill>
        <p:spPr bwMode="auto">
          <a:xfrm>
            <a:off x="3154836" y="336882"/>
            <a:ext cx="2703237" cy="1515979"/>
          </a:xfrm>
          <a:prstGeom prst="rect">
            <a:avLst/>
          </a:prstGeom>
          <a:noFill/>
          <a:ln w="9525">
            <a:noFill/>
            <a:miter lim="800000"/>
            <a:headEnd/>
            <a:tailEnd/>
          </a:ln>
        </p:spPr>
      </p:pic>
      <p:pic>
        <p:nvPicPr>
          <p:cNvPr id="6" name="Picture 26"/>
          <p:cNvPicPr>
            <a:picLocks noChangeAspect="1" noChangeArrowheads="1"/>
          </p:cNvPicPr>
          <p:nvPr/>
        </p:nvPicPr>
        <p:blipFill>
          <a:blip r:embed="rId6" cstate="print"/>
          <a:srcRect/>
          <a:stretch>
            <a:fillRect/>
          </a:stretch>
        </p:blipFill>
        <p:spPr bwMode="auto">
          <a:xfrm>
            <a:off x="367521" y="3395180"/>
            <a:ext cx="3107044" cy="1705085"/>
          </a:xfrm>
          <a:prstGeom prst="rect">
            <a:avLst/>
          </a:prstGeom>
          <a:noFill/>
          <a:ln w="9525">
            <a:noFill/>
            <a:miter lim="800000"/>
            <a:headEnd/>
            <a:tailEnd/>
          </a:ln>
        </p:spPr>
      </p:pic>
      <p:pic>
        <p:nvPicPr>
          <p:cNvPr id="7" name="Picture 27"/>
          <p:cNvPicPr>
            <a:picLocks noChangeAspect="1" noChangeArrowheads="1"/>
          </p:cNvPicPr>
          <p:nvPr/>
        </p:nvPicPr>
        <p:blipFill>
          <a:blip r:embed="rId7" cstate="print"/>
          <a:srcRect/>
          <a:stretch>
            <a:fillRect/>
          </a:stretch>
        </p:blipFill>
        <p:spPr bwMode="auto">
          <a:xfrm>
            <a:off x="2635622" y="4544210"/>
            <a:ext cx="3100137" cy="1705085"/>
          </a:xfrm>
          <a:prstGeom prst="rect">
            <a:avLst/>
          </a:prstGeom>
          <a:noFill/>
          <a:ln w="9525">
            <a:noFill/>
            <a:miter lim="800000"/>
            <a:headEnd/>
            <a:tailEnd/>
          </a:ln>
        </p:spPr>
      </p:pic>
      <p:pic>
        <p:nvPicPr>
          <p:cNvPr id="2" name="Picture 6" descr="http://www.youtube.com/yt/brand/media/image/YouTube-logo-full_color.png"/>
          <p:cNvPicPr>
            <a:picLocks noChangeAspect="1" noChangeArrowheads="1"/>
          </p:cNvPicPr>
          <p:nvPr/>
        </p:nvPicPr>
        <p:blipFill>
          <a:blip r:embed="rId8" cstate="print"/>
          <a:srcRect l="16559" t="26611" r="16171" b="26819"/>
          <a:stretch>
            <a:fillRect/>
          </a:stretch>
        </p:blipFill>
        <p:spPr bwMode="auto">
          <a:xfrm>
            <a:off x="8758532" y="5396752"/>
            <a:ext cx="3048000" cy="1066800"/>
          </a:xfrm>
          <a:prstGeom prst="rect">
            <a:avLst/>
          </a:prstGeom>
          <a:solidFill>
            <a:schemeClr val="bg1"/>
          </a:solidFill>
        </p:spPr>
      </p:pic>
      <p:sp>
        <p:nvSpPr>
          <p:cNvPr id="9" name="TextBox 8"/>
          <p:cNvSpPr txBox="1"/>
          <p:nvPr/>
        </p:nvSpPr>
        <p:spPr>
          <a:xfrm>
            <a:off x="6096000" y="236482"/>
            <a:ext cx="6096000" cy="3785652"/>
          </a:xfrm>
          <a:prstGeom prst="rect">
            <a:avLst/>
          </a:prstGeom>
          <a:noFill/>
        </p:spPr>
        <p:txBody>
          <a:bodyPr wrap="square" rtlCol="0">
            <a:spAutoFit/>
          </a:bodyPr>
          <a:lstStyle/>
          <a:p>
            <a:pPr algn="ctr"/>
            <a:r>
              <a:rPr lang="en-US" sz="4000" b="1" dirty="0" smtClean="0">
                <a:solidFill>
                  <a:schemeClr val="bg2">
                    <a:lumMod val="25000"/>
                  </a:schemeClr>
                </a:solidFill>
                <a:effectLst>
                  <a:outerShdw blurRad="50800" dist="38100" dir="2700000" algn="tl" rotWithShape="0">
                    <a:prstClr val="black">
                      <a:alpha val="40000"/>
                    </a:prstClr>
                  </a:outerShdw>
                </a:effectLst>
              </a:rPr>
              <a:t>In 2014, the Rangelands Partnership received a RREA NFF grant to create videos including introductory clips, oral histories, and theme videos</a:t>
            </a:r>
            <a:endParaRPr lang="en-US" sz="4000" b="1" dirty="0">
              <a:solidFill>
                <a:schemeClr val="bg2">
                  <a:lumMod val="2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Grants</a:t>
            </a: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amber\Desktop\TREND REPORT A-S\Pics for cover\IMG_4817.JPG"/>
          <p:cNvPicPr>
            <a:picLocks noChangeAspect="1" noChangeArrowheads="1"/>
          </p:cNvPicPr>
          <p:nvPr/>
        </p:nvPicPr>
        <p:blipFill>
          <a:blip r:embed="rId2" cstate="print"/>
          <a:srcRect b="7280"/>
          <a:stretch>
            <a:fillRect/>
          </a:stretch>
        </p:blipFill>
        <p:spPr bwMode="auto">
          <a:xfrm>
            <a:off x="0" y="0"/>
            <a:ext cx="12192000" cy="6858000"/>
          </a:xfrm>
          <a:prstGeom prst="rect">
            <a:avLst/>
          </a:prstGeom>
          <a:noFill/>
        </p:spPr>
      </p:pic>
      <p:pic>
        <p:nvPicPr>
          <p:cNvPr id="4" name="Picture 2"/>
          <p:cNvPicPr>
            <a:picLocks noChangeAspect="1" noChangeArrowheads="1"/>
          </p:cNvPicPr>
          <p:nvPr/>
        </p:nvPicPr>
        <p:blipFill>
          <a:blip r:embed="rId3" cstate="print"/>
          <a:srcRect l="25097" r="26319" b="12500"/>
          <a:stretch>
            <a:fillRect/>
          </a:stretch>
        </p:blipFill>
        <p:spPr bwMode="auto">
          <a:xfrm>
            <a:off x="6911359" y="579259"/>
            <a:ext cx="4966725" cy="5029199"/>
          </a:xfrm>
          <a:prstGeom prst="rect">
            <a:avLst/>
          </a:prstGeom>
          <a:noFill/>
          <a:ln w="9525">
            <a:noFill/>
            <a:miter lim="800000"/>
            <a:headEnd/>
            <a:tailEnd/>
          </a:ln>
        </p:spPr>
      </p:pic>
      <p:sp>
        <p:nvSpPr>
          <p:cNvPr id="5" name="TextBox 4"/>
          <p:cNvSpPr txBox="1"/>
          <p:nvPr/>
        </p:nvSpPr>
        <p:spPr>
          <a:xfrm>
            <a:off x="0" y="2860413"/>
            <a:ext cx="6460435" cy="3785652"/>
          </a:xfrm>
          <a:prstGeom prst="rect">
            <a:avLst/>
          </a:prstGeom>
          <a:noFill/>
        </p:spPr>
        <p:txBody>
          <a:bodyPr wrap="square" rtlCol="0">
            <a:spAutoFit/>
          </a:bodyPr>
          <a:lstStyle/>
          <a:p>
            <a:pPr algn="ct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In 2010, members of the Rangelands Partnership were awarded a Higher Education Challenge Grant to create resources for students and teachers</a:t>
            </a:r>
            <a:endParaRPr lang="en-US" sz="40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pic>
        <p:nvPicPr>
          <p:cNvPr id="3" name="Picture 2"/>
          <p:cNvPicPr>
            <a:picLocks noChangeAspect="1" noChangeArrowheads="1"/>
          </p:cNvPicPr>
          <p:nvPr/>
        </p:nvPicPr>
        <p:blipFill>
          <a:blip r:embed="rId4" cstate="print"/>
          <a:srcRect l="25555" r="26472" b="6250"/>
          <a:stretch>
            <a:fillRect/>
          </a:stretch>
        </p:blipFill>
        <p:spPr bwMode="auto">
          <a:xfrm>
            <a:off x="6515561" y="1346209"/>
            <a:ext cx="4651513" cy="5110738"/>
          </a:xfrm>
          <a:prstGeom prst="rect">
            <a:avLst/>
          </a:prstGeom>
          <a:noFill/>
          <a:ln w="9525">
            <a:noFill/>
            <a:miter lim="800000"/>
            <a:headEnd/>
            <a:tailEnd/>
          </a:ln>
        </p:spPr>
      </p:pic>
      <p:sp>
        <p:nvSpPr>
          <p:cNvPr id="7" name="TextBox 6"/>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Grants</a:t>
            </a: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scontent-lga3-1.xx.fbcdn.net/v/t1.0-9/14680667_922289088543_4139098264526676231_n.jpg?oh=764a3e33eb5e36c60ed430d4fb5708d1&amp;oe=58C4D982"/>
          <p:cNvPicPr>
            <a:picLocks noChangeAspect="1" noChangeArrowheads="1"/>
          </p:cNvPicPr>
          <p:nvPr/>
        </p:nvPicPr>
        <p:blipFill>
          <a:blip r:embed="rId2" cstate="print"/>
          <a:srcRect/>
          <a:stretch>
            <a:fillRect/>
          </a:stretch>
        </p:blipFill>
        <p:spPr bwMode="auto">
          <a:xfrm>
            <a:off x="0" y="0"/>
            <a:ext cx="12192000" cy="6858001"/>
          </a:xfrm>
          <a:prstGeom prst="rect">
            <a:avLst/>
          </a:prstGeom>
          <a:noFill/>
        </p:spPr>
      </p:pic>
      <p:sp>
        <p:nvSpPr>
          <p:cNvPr id="3" name="TextBox 2"/>
          <p:cNvSpPr txBox="1"/>
          <p:nvPr/>
        </p:nvSpPr>
        <p:spPr>
          <a:xfrm>
            <a:off x="0" y="612845"/>
            <a:ext cx="6096000" cy="5016758"/>
          </a:xfrm>
          <a:prstGeom prst="rect">
            <a:avLst/>
          </a:prstGeom>
          <a:solidFill>
            <a:schemeClr val="tx1">
              <a:alpha val="76000"/>
            </a:schemeClr>
          </a:solidFill>
        </p:spPr>
        <p:txBody>
          <a:bodyPr wrap="square" rtlCol="0">
            <a:spAutoFit/>
          </a:bodyPr>
          <a:lstStyle/>
          <a:p>
            <a:pPr algn="ct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In 2008, the Rangelands Partnership received an </a:t>
            </a:r>
            <a:r>
              <a:rPr lang="en-US" sz="4000" b="1" dirty="0" err="1" smtClean="0">
                <a:ln>
                  <a:solidFill>
                    <a:schemeClr val="bg2">
                      <a:lumMod val="50000"/>
                    </a:schemeClr>
                  </a:solidFill>
                </a:ln>
                <a:solidFill>
                  <a:schemeClr val="bg1"/>
                </a:solidFill>
                <a:effectLst>
                  <a:outerShdw blurRad="50800" dist="38100" dir="2700000" algn="tl" rotWithShape="0">
                    <a:prstClr val="black">
                      <a:alpha val="40000"/>
                    </a:prstClr>
                  </a:outerShdw>
                </a:effectLst>
              </a:rPr>
              <a:t>eXtension</a:t>
            </a:r>
            <a:r>
              <a:rPr lang="en-US" sz="40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 Rangelands Stewardship Community of Practice grant to gain an understanding of users’ social media and web interests and needs.</a:t>
            </a:r>
            <a:endParaRPr lang="en-US" sz="40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sp>
        <p:nvSpPr>
          <p:cNvPr id="61442" name="AutoShape 2" descr="Image result for extension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46" name="Picture 6" descr="Image result for extension logo"/>
          <p:cNvPicPr>
            <a:picLocks noChangeAspect="1" noChangeArrowheads="1"/>
          </p:cNvPicPr>
          <p:nvPr/>
        </p:nvPicPr>
        <p:blipFill>
          <a:blip r:embed="rId3" cstate="print"/>
          <a:srcRect/>
          <a:stretch>
            <a:fillRect/>
          </a:stretch>
        </p:blipFill>
        <p:spPr bwMode="auto">
          <a:xfrm>
            <a:off x="7698909" y="0"/>
            <a:ext cx="2013883" cy="777750"/>
          </a:xfrm>
          <a:prstGeom prst="rect">
            <a:avLst/>
          </a:prstGeom>
          <a:solidFill>
            <a:schemeClr val="bg1"/>
          </a:solidFill>
        </p:spPr>
      </p:pic>
      <p:pic>
        <p:nvPicPr>
          <p:cNvPr id="8" name="Picture 4" descr="https://scontent-lga3-1.xx.fbcdn.net/v/t1.0-9/299264_575623928303_154941485_n.jpg?oh=aad192e33e58c2ba4d18f7139fb19aea&amp;oe=58B17D05"/>
          <p:cNvPicPr>
            <a:picLocks noChangeAspect="1" noChangeArrowheads="1"/>
          </p:cNvPicPr>
          <p:nvPr/>
        </p:nvPicPr>
        <p:blipFill>
          <a:blip r:embed="rId4" cstate="print"/>
          <a:srcRect/>
          <a:stretch>
            <a:fillRect/>
          </a:stretch>
        </p:blipFill>
        <p:spPr bwMode="auto">
          <a:xfrm>
            <a:off x="0" y="0"/>
            <a:ext cx="12192000" cy="6869430"/>
          </a:xfrm>
          <a:prstGeom prst="rect">
            <a:avLst/>
          </a:prstGeom>
          <a:noFill/>
        </p:spPr>
      </p:pic>
      <p:sp>
        <p:nvSpPr>
          <p:cNvPr id="9" name="Rectangle 8"/>
          <p:cNvSpPr/>
          <p:nvPr/>
        </p:nvSpPr>
        <p:spPr>
          <a:xfrm>
            <a:off x="0" y="0"/>
            <a:ext cx="12192000" cy="5324535"/>
          </a:xfrm>
          <a:prstGeom prst="rect">
            <a:avLst/>
          </a:prstGeom>
        </p:spPr>
        <p:txBody>
          <a:bodyPr wrap="square">
            <a:spAutoFit/>
          </a:bodyPr>
          <a:lstStyle/>
          <a:p>
            <a:pPr algn="ctr">
              <a:spcAft>
                <a:spcPts val="1200"/>
              </a:spcAft>
            </a:pPr>
            <a:r>
              <a:rPr lang="en-US" sz="3400" dirty="0" smtClean="0">
                <a:effectLst>
                  <a:outerShdw blurRad="38100" dist="38100" dir="2700000" algn="tl">
                    <a:srgbClr val="000000">
                      <a:alpha val="43137"/>
                    </a:srgbClr>
                  </a:outerShdw>
                </a:effectLst>
              </a:rPr>
              <a:t>Other Grants Received</a:t>
            </a:r>
          </a:p>
          <a:p>
            <a:pPr marL="457200" indent="-220663">
              <a:spcAft>
                <a:spcPts val="1200"/>
              </a:spcAft>
              <a:buFont typeface="Arial" pitchFamily="34" charset="0"/>
              <a:buChar char="•"/>
            </a:pPr>
            <a:r>
              <a:rPr lang="en-US" sz="3000" dirty="0" smtClean="0">
                <a:effectLst>
                  <a:outerShdw blurRad="38100" dist="38100" dir="2700000" algn="tl">
                    <a:srgbClr val="000000">
                      <a:alpha val="43137"/>
                    </a:srgbClr>
                  </a:outerShdw>
                </a:effectLst>
              </a:rPr>
              <a:t>Multistate Research Project under the Western Extension and Research Administrative Committee (WERA 1008) (2005; reconfirmed 2011 &amp; 2016)</a:t>
            </a:r>
          </a:p>
          <a:p>
            <a:pPr marL="457200" indent="-220663">
              <a:spcAft>
                <a:spcPts val="1200"/>
              </a:spcAft>
              <a:buFont typeface="Arial" pitchFamily="34" charset="0"/>
              <a:buChar char="•"/>
            </a:pPr>
            <a:r>
              <a:rPr lang="en-US" sz="3000" dirty="0" smtClean="0">
                <a:effectLst>
                  <a:outerShdw blurRad="38100" dist="38100" dir="2700000" algn="tl">
                    <a:srgbClr val="000000">
                      <a:alpha val="43137"/>
                    </a:srgbClr>
                  </a:outerShdw>
                </a:effectLst>
              </a:rPr>
              <a:t>NIFA-</a:t>
            </a:r>
            <a:r>
              <a:rPr lang="en-US" sz="3000" dirty="0" err="1" smtClean="0">
                <a:effectLst>
                  <a:outerShdw blurRad="38100" dist="38100" dir="2700000" algn="tl">
                    <a:srgbClr val="000000">
                      <a:alpha val="43137"/>
                    </a:srgbClr>
                  </a:outerShdw>
                </a:effectLst>
              </a:rPr>
              <a:t>eXtension</a:t>
            </a:r>
            <a:r>
              <a:rPr lang="en-US" sz="3000" dirty="0" smtClean="0">
                <a:effectLst>
                  <a:outerShdw blurRad="38100" dist="38100" dir="2700000" algn="tl">
                    <a:srgbClr val="000000">
                      <a:alpha val="43137"/>
                    </a:srgbClr>
                  </a:outerShdw>
                </a:effectLst>
              </a:rPr>
              <a:t> Optimization grant (2013)</a:t>
            </a:r>
          </a:p>
          <a:p>
            <a:pPr marL="457200" indent="-220663">
              <a:spcAft>
                <a:spcPts val="1200"/>
              </a:spcAft>
              <a:buFont typeface="Arial" pitchFamily="34" charset="0"/>
              <a:buChar char="•"/>
            </a:pPr>
            <a:r>
              <a:rPr lang="en-US" sz="3000" dirty="0" smtClean="0">
                <a:effectLst>
                  <a:outerShdw blurRad="38100" dist="38100" dir="2700000" algn="tl">
                    <a:srgbClr val="000000">
                      <a:alpha val="43137"/>
                    </a:srgbClr>
                  </a:outerShdw>
                </a:effectLst>
              </a:rPr>
              <a:t>Western Sustainable Agriculture Research and Education (WSARE) professional development grant (2005)</a:t>
            </a:r>
          </a:p>
          <a:p>
            <a:pPr marL="457200" indent="-220663">
              <a:spcAft>
                <a:spcPts val="1200"/>
              </a:spcAft>
              <a:buFont typeface="Arial" pitchFamily="34" charset="0"/>
              <a:buChar char="•"/>
            </a:pPr>
            <a:r>
              <a:rPr lang="en-US" sz="3000" dirty="0" smtClean="0">
                <a:effectLst>
                  <a:outerShdw blurRad="38100" dist="38100" dir="2700000" algn="tl">
                    <a:srgbClr val="000000">
                      <a:alpha val="43137"/>
                    </a:srgbClr>
                  </a:outerShdw>
                </a:effectLst>
              </a:rPr>
              <a:t>USDA Telecommunications grant (1996)</a:t>
            </a:r>
          </a:p>
          <a:p>
            <a:pPr marL="457200" indent="-220663">
              <a:spcAft>
                <a:spcPts val="1200"/>
              </a:spcAft>
              <a:buFont typeface="Arial" pitchFamily="34" charset="0"/>
              <a:buChar char="•"/>
            </a:pPr>
            <a:r>
              <a:rPr lang="en-US" sz="3000" dirty="0" smtClean="0">
                <a:effectLst>
                  <a:outerShdw blurRad="38100" dist="38100" dir="2700000" algn="tl">
                    <a:srgbClr val="000000">
                      <a:alpha val="43137"/>
                    </a:srgbClr>
                  </a:outerShdw>
                </a:effectLst>
              </a:rPr>
              <a:t>General Services Administration grant (1995)</a:t>
            </a:r>
          </a:p>
          <a:p>
            <a:endParaRPr lang="en-US" dirty="0" smtClean="0"/>
          </a:p>
          <a:p>
            <a:endParaRPr lang="en-US" dirty="0"/>
          </a:p>
        </p:txBody>
      </p:sp>
      <p:sp>
        <p:nvSpPr>
          <p:cNvPr id="10" name="TextBox 9"/>
          <p:cNvSpPr txBox="1"/>
          <p:nvPr/>
        </p:nvSpPr>
        <p:spPr>
          <a:xfrm>
            <a:off x="8928847" y="0"/>
            <a:ext cx="3263153"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Grants</a:t>
            </a:r>
          </a:p>
        </p:txBody>
      </p:sp>
    </p:spTree>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Users\amber\Pictures\dana's pic.jpg"/>
          <p:cNvPicPr>
            <a:picLocks noChangeAspect="1" noChangeArrowheads="1"/>
          </p:cNvPicPr>
          <p:nvPr/>
        </p:nvPicPr>
        <p:blipFill>
          <a:blip r:embed="rId2" cstate="print"/>
          <a:srcRect/>
          <a:stretch>
            <a:fillRect/>
          </a:stretch>
        </p:blipFill>
        <p:spPr bwMode="auto">
          <a:xfrm>
            <a:off x="0" y="0"/>
            <a:ext cx="12192000" cy="6883028"/>
          </a:xfrm>
          <a:prstGeom prst="rect">
            <a:avLst/>
          </a:prstGeom>
          <a:noFill/>
        </p:spPr>
      </p:pic>
      <p:pic>
        <p:nvPicPr>
          <p:cNvPr id="7" name="Picture 10" descr="C:\Users\amber\Desktop\RP Newsletters\10 2015 Oct\Images for Oct 2015 NL\TRP logo.png"/>
          <p:cNvPicPr>
            <a:picLocks noChangeAspect="1" noChangeArrowheads="1"/>
          </p:cNvPicPr>
          <p:nvPr/>
        </p:nvPicPr>
        <p:blipFill>
          <a:blip r:embed="rId3" cstate="print"/>
          <a:srcRect/>
          <a:stretch>
            <a:fillRect/>
          </a:stretch>
        </p:blipFill>
        <p:spPr bwMode="auto">
          <a:xfrm>
            <a:off x="395442" y="4966138"/>
            <a:ext cx="2914432" cy="1577824"/>
          </a:xfrm>
          <a:prstGeom prst="rect">
            <a:avLst/>
          </a:prstGeom>
          <a:noFill/>
        </p:spPr>
      </p:pic>
      <p:grpSp>
        <p:nvGrpSpPr>
          <p:cNvPr id="19" name="Group 18"/>
          <p:cNvGrpSpPr/>
          <p:nvPr/>
        </p:nvGrpSpPr>
        <p:grpSpPr>
          <a:xfrm>
            <a:off x="1894490" y="656505"/>
            <a:ext cx="8403021" cy="1621191"/>
            <a:chOff x="2044261" y="656505"/>
            <a:chExt cx="8403021" cy="1621191"/>
          </a:xfrm>
        </p:grpSpPr>
        <p:pic>
          <p:nvPicPr>
            <p:cNvPr id="5" name="Picture 5" descr="https://globalrangelands.org/sites/globalrangelands.org/files/globalrangelands-logo.png"/>
            <p:cNvPicPr>
              <a:picLocks noChangeAspect="1" noChangeArrowheads="1"/>
            </p:cNvPicPr>
            <p:nvPr/>
          </p:nvPicPr>
          <p:blipFill>
            <a:blip r:embed="rId4" cstate="print"/>
            <a:srcRect/>
            <a:stretch>
              <a:fillRect/>
            </a:stretch>
          </p:blipFill>
          <p:spPr bwMode="auto">
            <a:xfrm>
              <a:off x="2298097" y="674537"/>
              <a:ext cx="3502025" cy="1064525"/>
            </a:xfrm>
            <a:prstGeom prst="rect">
              <a:avLst/>
            </a:prstGeom>
            <a:solidFill>
              <a:schemeClr val="bg1"/>
            </a:solidFill>
          </p:spPr>
        </p:pic>
        <p:pic>
          <p:nvPicPr>
            <p:cNvPr id="6" name="Picture 7" descr="https://globalrangelands.org/sites/globalrangelands.org/files/site_logos/logo_rlw_300dpi.jpg"/>
            <p:cNvPicPr>
              <a:picLocks noChangeAspect="1" noChangeArrowheads="1"/>
            </p:cNvPicPr>
            <p:nvPr/>
          </p:nvPicPr>
          <p:blipFill>
            <a:blip r:embed="rId5" cstate="print"/>
            <a:srcRect/>
            <a:stretch>
              <a:fillRect/>
            </a:stretch>
          </p:blipFill>
          <p:spPr bwMode="auto">
            <a:xfrm>
              <a:off x="6852745" y="656505"/>
              <a:ext cx="3316406" cy="1082557"/>
            </a:xfrm>
            <a:prstGeom prst="rect">
              <a:avLst/>
            </a:prstGeom>
            <a:noFill/>
          </p:spPr>
        </p:pic>
        <p:sp>
          <p:nvSpPr>
            <p:cNvPr id="8" name="Rectangle 7"/>
            <p:cNvSpPr/>
            <p:nvPr/>
          </p:nvSpPr>
          <p:spPr>
            <a:xfrm>
              <a:off x="2044261" y="1723698"/>
              <a:ext cx="4009697" cy="553998"/>
            </a:xfrm>
            <a:prstGeom prst="rect">
              <a:avLst/>
            </a:prstGeom>
          </p:spPr>
          <p:txBody>
            <a:bodyPr wrap="square">
              <a:spAutoFit/>
            </a:bodyPr>
            <a:lstStyle/>
            <a:p>
              <a:pPr algn="ctr">
                <a:spcAft>
                  <a:spcPts val="1200"/>
                </a:spcAft>
              </a:pPr>
              <a:r>
                <a:rPr lang="en-US" sz="3000" dirty="0" smtClean="0">
                  <a:effectLst>
                    <a:outerShdw blurRad="38100" dist="38100" dir="2700000" algn="tl">
                      <a:srgbClr val="000000">
                        <a:alpha val="43137"/>
                      </a:srgbClr>
                    </a:outerShdw>
                  </a:effectLst>
                </a:rPr>
                <a:t>globralrangelands.org</a:t>
              </a:r>
              <a:endParaRPr lang="en-US" sz="3000" dirty="0" smtClean="0"/>
            </a:p>
          </p:txBody>
        </p:sp>
        <p:sp>
          <p:nvSpPr>
            <p:cNvPr id="10" name="Rectangle 9"/>
            <p:cNvSpPr/>
            <p:nvPr/>
          </p:nvSpPr>
          <p:spPr>
            <a:xfrm>
              <a:off x="6437585" y="1723698"/>
              <a:ext cx="4009697" cy="553998"/>
            </a:xfrm>
            <a:prstGeom prst="rect">
              <a:avLst/>
            </a:prstGeom>
          </p:spPr>
          <p:txBody>
            <a:bodyPr wrap="square">
              <a:spAutoFit/>
            </a:bodyPr>
            <a:lstStyle/>
            <a:p>
              <a:pPr algn="ctr">
                <a:spcAft>
                  <a:spcPts val="1200"/>
                </a:spcAft>
              </a:pPr>
              <a:r>
                <a:rPr lang="en-US" sz="3000" dirty="0" smtClean="0">
                  <a:effectLst>
                    <a:outerShdw blurRad="38100" dist="38100" dir="2700000" algn="tl">
                      <a:srgbClr val="000000">
                        <a:alpha val="43137"/>
                      </a:srgbClr>
                    </a:outerShdw>
                  </a:effectLst>
                </a:rPr>
                <a:t>rangelandswest.org</a:t>
              </a:r>
              <a:endParaRPr lang="en-US" sz="3000" dirty="0" smtClean="0"/>
            </a:p>
          </p:txBody>
        </p:sp>
      </p:grpSp>
      <p:grpSp>
        <p:nvGrpSpPr>
          <p:cNvPr id="18" name="Group 17"/>
          <p:cNvGrpSpPr/>
          <p:nvPr/>
        </p:nvGrpSpPr>
        <p:grpSpPr>
          <a:xfrm>
            <a:off x="2160473" y="3038276"/>
            <a:ext cx="7871054" cy="493886"/>
            <a:chOff x="2282332" y="3038276"/>
            <a:chExt cx="7871054" cy="493886"/>
          </a:xfrm>
        </p:grpSpPr>
        <p:pic>
          <p:nvPicPr>
            <p:cNvPr id="12" name="Picture 6" descr="https://g.twimg.com/Twitter_logo_blue.png"/>
            <p:cNvPicPr>
              <a:picLocks noChangeAspect="1" noChangeArrowheads="1"/>
            </p:cNvPicPr>
            <p:nvPr/>
          </p:nvPicPr>
          <p:blipFill>
            <a:blip r:embed="rId6" cstate="print"/>
            <a:srcRect/>
            <a:stretch>
              <a:fillRect/>
            </a:stretch>
          </p:blipFill>
          <p:spPr bwMode="auto">
            <a:xfrm>
              <a:off x="5209359" y="3084995"/>
              <a:ext cx="492561" cy="400449"/>
            </a:xfrm>
            <a:prstGeom prst="rect">
              <a:avLst/>
            </a:prstGeom>
            <a:solidFill>
              <a:schemeClr val="bg1"/>
            </a:solidFill>
          </p:spPr>
        </p:pic>
        <p:pic>
          <p:nvPicPr>
            <p:cNvPr id="13" name="Picture 4" descr="http://www.freelargeimages.com/wp-content/uploads/2015/05/Facebook_Vector_Logo_Hd_02.png"/>
            <p:cNvPicPr>
              <a:picLocks noChangeAspect="1" noChangeArrowheads="1"/>
            </p:cNvPicPr>
            <p:nvPr/>
          </p:nvPicPr>
          <p:blipFill>
            <a:blip r:embed="rId7" cstate="print"/>
            <a:srcRect/>
            <a:stretch>
              <a:fillRect/>
            </a:stretch>
          </p:blipFill>
          <p:spPr bwMode="auto">
            <a:xfrm>
              <a:off x="2282332" y="3051625"/>
              <a:ext cx="467189" cy="467189"/>
            </a:xfrm>
            <a:prstGeom prst="rect">
              <a:avLst/>
            </a:prstGeom>
            <a:noFill/>
          </p:spPr>
        </p:pic>
        <p:pic>
          <p:nvPicPr>
            <p:cNvPr id="14" name="Picture 13" descr="https://upload.wikimedia.org/wikipedia/commons/thumb/c/ca/LinkedIn_logo_initials.png/768px-LinkedIn_logo_initials.png"/>
            <p:cNvPicPr>
              <a:picLocks noChangeAspect="1" noChangeArrowheads="1"/>
            </p:cNvPicPr>
            <p:nvPr/>
          </p:nvPicPr>
          <p:blipFill>
            <a:blip r:embed="rId8" cstate="print"/>
            <a:srcRect/>
            <a:stretch>
              <a:fillRect/>
            </a:stretch>
          </p:blipFill>
          <p:spPr bwMode="auto">
            <a:xfrm>
              <a:off x="8194404" y="3050790"/>
              <a:ext cx="468858" cy="468858"/>
            </a:xfrm>
            <a:prstGeom prst="rect">
              <a:avLst/>
            </a:prstGeom>
            <a:noFill/>
          </p:spPr>
        </p:pic>
        <p:pic>
          <p:nvPicPr>
            <p:cNvPr id="15" name="Picture 12" descr="http://3835642c2693476aa717-d4b78efce91b9730bcca725cf9bb0b37.r51.cf1.rackcdn.com/Multi-Color_Logo_thumbnail200.png"/>
            <p:cNvPicPr>
              <a:picLocks noChangeAspect="1" noChangeArrowheads="1"/>
            </p:cNvPicPr>
            <p:nvPr/>
          </p:nvPicPr>
          <p:blipFill>
            <a:blip r:embed="rId9" cstate="print"/>
            <a:srcRect/>
            <a:stretch>
              <a:fillRect/>
            </a:stretch>
          </p:blipFill>
          <p:spPr bwMode="auto">
            <a:xfrm>
              <a:off x="6701219" y="3038276"/>
              <a:ext cx="493886" cy="493886"/>
            </a:xfrm>
            <a:prstGeom prst="rect">
              <a:avLst/>
            </a:prstGeom>
            <a:noFill/>
          </p:spPr>
        </p:pic>
        <p:pic>
          <p:nvPicPr>
            <p:cNvPr id="16" name="Picture 16" descr="http://prophitmarketing.com/wp-content/uploads/2015/02/Pinterest-Logo.png"/>
            <p:cNvPicPr>
              <a:picLocks noChangeAspect="1" noChangeArrowheads="1"/>
            </p:cNvPicPr>
            <p:nvPr/>
          </p:nvPicPr>
          <p:blipFill>
            <a:blip r:embed="rId10" cstate="print"/>
            <a:srcRect/>
            <a:stretch>
              <a:fillRect/>
            </a:stretch>
          </p:blipFill>
          <p:spPr bwMode="auto">
            <a:xfrm>
              <a:off x="9662559" y="3039806"/>
              <a:ext cx="490827" cy="490827"/>
            </a:xfrm>
            <a:prstGeom prst="rect">
              <a:avLst/>
            </a:prstGeom>
            <a:noFill/>
          </p:spPr>
        </p:pic>
        <p:pic>
          <p:nvPicPr>
            <p:cNvPr id="17" name="Picture 44" descr="http://www.eartothegroundmusic.co/wp-content/uploads/2015/10/youtube-logo-square-png-i6.png"/>
            <p:cNvPicPr>
              <a:picLocks noChangeAspect="1" noChangeArrowheads="1"/>
            </p:cNvPicPr>
            <p:nvPr/>
          </p:nvPicPr>
          <p:blipFill>
            <a:blip r:embed="rId11" cstate="print"/>
            <a:srcRect/>
            <a:stretch>
              <a:fillRect/>
            </a:stretch>
          </p:blipFill>
          <p:spPr bwMode="auto">
            <a:xfrm>
              <a:off x="3748820" y="3055258"/>
              <a:ext cx="461240" cy="459922"/>
            </a:xfrm>
            <a:prstGeom prst="rect">
              <a:avLst/>
            </a:prstGeom>
            <a:noFill/>
          </p:spPr>
        </p:pic>
      </p:gr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scontent-lga3-1.xx.fbcdn.net/v/t1.0-9/13606436_897833148443_7647918138878620811_n.jpg?oh=24b7e2954f94a6e11c12fc29b28cf9aa&amp;oe=58AE64F0"/>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4" name="Picture 3" descr="Regionalwest2"/>
          <p:cNvPicPr>
            <a:picLocks noChangeAspect="1" noChangeArrowheads="1"/>
          </p:cNvPicPr>
          <p:nvPr/>
        </p:nvPicPr>
        <p:blipFill>
          <a:blip r:embed="rId3" cstate="print"/>
          <a:srcRect/>
          <a:stretch>
            <a:fillRect/>
          </a:stretch>
        </p:blipFill>
        <p:spPr bwMode="auto">
          <a:xfrm>
            <a:off x="248334" y="1240972"/>
            <a:ext cx="5880249" cy="4249816"/>
          </a:xfrm>
          <a:prstGeom prst="rect">
            <a:avLst/>
          </a:prstGeom>
          <a:noFill/>
          <a:ln w="12700">
            <a:solidFill>
              <a:srgbClr val="000000"/>
            </a:solidFill>
            <a:miter lim="800000"/>
            <a:headEnd/>
            <a:tailEnd/>
          </a:ln>
        </p:spPr>
      </p:pic>
      <p:pic>
        <p:nvPicPr>
          <p:cNvPr id="12" name="Picture 4" descr="Image result for Agriculture Network Information Center"/>
          <p:cNvPicPr>
            <a:picLocks noChangeAspect="1" noChangeArrowheads="1"/>
          </p:cNvPicPr>
          <p:nvPr/>
        </p:nvPicPr>
        <p:blipFill>
          <a:blip r:embed="rId4" cstate="print"/>
          <a:srcRect/>
          <a:stretch>
            <a:fillRect/>
          </a:stretch>
        </p:blipFill>
        <p:spPr bwMode="auto">
          <a:xfrm>
            <a:off x="4115935" y="5614504"/>
            <a:ext cx="1254107" cy="962167"/>
          </a:xfrm>
          <a:prstGeom prst="rect">
            <a:avLst/>
          </a:prstGeom>
          <a:noFill/>
        </p:spPr>
      </p:pic>
      <p:pic>
        <p:nvPicPr>
          <p:cNvPr id="13" name="Picture 7" descr="https://globalrangelands.org/sites/globalrangelands.org/files/site_logos/logo_rlw_300dpi.jpg"/>
          <p:cNvPicPr>
            <a:picLocks noChangeAspect="1" noChangeArrowheads="1"/>
          </p:cNvPicPr>
          <p:nvPr/>
        </p:nvPicPr>
        <p:blipFill>
          <a:blip r:embed="rId5" cstate="print"/>
          <a:srcRect/>
          <a:stretch>
            <a:fillRect/>
          </a:stretch>
        </p:blipFill>
        <p:spPr bwMode="auto">
          <a:xfrm>
            <a:off x="980443" y="5592123"/>
            <a:ext cx="3016155" cy="984548"/>
          </a:xfrm>
          <a:prstGeom prst="rect">
            <a:avLst/>
          </a:prstGeom>
          <a:noFill/>
        </p:spPr>
      </p:pic>
      <p:sp>
        <p:nvSpPr>
          <p:cNvPr id="16" name="Rectangle 15"/>
          <p:cNvSpPr/>
          <p:nvPr/>
        </p:nvSpPr>
        <p:spPr>
          <a:xfrm>
            <a:off x="6313713" y="0"/>
            <a:ext cx="5878287"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Version 2: </a:t>
            </a:r>
          </a:p>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Rangelands of the Western U.S.</a:t>
            </a:r>
          </a:p>
          <a:p>
            <a:pPr marL="228600"/>
            <a:endPar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By 2002, the need for rangeland information beyond Arizona led to a partnership of 19 LGUs involving rangelands specialists and librarians (now The Rangelands Partnership).  </a:t>
            </a:r>
          </a:p>
          <a:p>
            <a:pPr marL="228600"/>
            <a:endParaRPr lang="en-US" sz="2800" b="1"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“Managing Rangelands” was redesigned to include the Western U.S. and the website was renamed “Rangelands of the Western </a:t>
            </a:r>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U.S.” </a:t>
            </a:r>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with the URL rangelandswest.org. </a:t>
            </a:r>
          </a:p>
          <a:p>
            <a:pPr marL="228600"/>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  </a:t>
            </a:r>
          </a:p>
        </p:txBody>
      </p:sp>
      <p:sp>
        <p:nvSpPr>
          <p:cNvPr id="5" name="TextBox 4"/>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lh3.googleusercontent.com/IXOEBtwOKeI4Z-HnaJx3TiVRxXo8Y8mtjT-QuA_WWWGZ8lqyFmft1qurW9Zs0IhoRLZFmxWmIdKWKsN8Oc9_cPmSMYwMNzS5KYYhy2nld22p8kF8JpLTk5TgCaohARFVQ_JHUEKDQl6L6DWfv26ehKhWsO2gu-aY4KAA-KvDFgS4LE3eqRUdh2m82JupoJ2DfFf2IlI1ufdvxaSY0MuT92-slYtaiXA0sGG2ftKlUNbrv9NbMOJdmh4twQHqyw792tQIbUV1WwM9cOvnDusSFRfXr8ueH2dYDpNWkej-WCrNsesh3CPzrCptjSRgdDUPgbZLR3whiNT7tOwaw6VjScyQXXmP6dyjeaw1w4D-58snveNbfmWMGth85Pl_AnosWRnHFMob4t4ZOm-iOfjNMHRYfhYJGOfYIPPBwW1LOSnuX3belJrVC7Q8yNWpvoXvZfw6BY4_xpVGQVVbKNQc9JdbX8bfsFV5mUdsEjLMRaBpWzd1jnmXG4siBXQLQKUK28mUtyChrWPgI9WbG9HfSUKSrGg5RLd2QglfBlPlIlLxgtZNXoxXCJc1xWlHe7FWq2JWrvevQVAZn0zyZInZaxzIKkhDANovmBfw5pmOvPmFYh6MYw=w856-h638-no"/>
          <p:cNvPicPr>
            <a:picLocks noChangeAspect="1" noChangeArrowheads="1"/>
          </p:cNvPicPr>
          <p:nvPr/>
        </p:nvPicPr>
        <p:blipFill>
          <a:blip r:embed="rId2" cstate="print"/>
          <a:srcRect/>
          <a:stretch>
            <a:fillRect/>
          </a:stretch>
        </p:blipFill>
        <p:spPr bwMode="auto">
          <a:xfrm>
            <a:off x="0" y="0"/>
            <a:ext cx="12192000" cy="6863380"/>
          </a:xfrm>
          <a:prstGeom prst="rect">
            <a:avLst/>
          </a:prstGeom>
          <a:noFill/>
        </p:spPr>
      </p:pic>
      <p:pic>
        <p:nvPicPr>
          <p:cNvPr id="3" name="Picture 2" descr="regionalwest1"/>
          <p:cNvPicPr>
            <a:picLocks noChangeAspect="1" noChangeArrowheads="1"/>
          </p:cNvPicPr>
          <p:nvPr/>
        </p:nvPicPr>
        <p:blipFill>
          <a:blip r:embed="rId3" cstate="print"/>
          <a:srcRect/>
          <a:stretch>
            <a:fillRect/>
          </a:stretch>
        </p:blipFill>
        <p:spPr bwMode="auto">
          <a:xfrm>
            <a:off x="5413892" y="1045028"/>
            <a:ext cx="6563395" cy="4922547"/>
          </a:xfrm>
          <a:prstGeom prst="rect">
            <a:avLst/>
          </a:prstGeom>
          <a:noFill/>
          <a:ln w="12700">
            <a:solidFill>
              <a:srgbClr val="000000"/>
            </a:solidFill>
            <a:miter lim="800000"/>
            <a:headEnd/>
            <a:tailEnd/>
          </a:ln>
        </p:spPr>
      </p:pic>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
        <p:nvSpPr>
          <p:cNvPr id="7" name="Rectangle 6"/>
          <p:cNvSpPr/>
          <p:nvPr/>
        </p:nvSpPr>
        <p:spPr>
          <a:xfrm>
            <a:off x="0" y="0"/>
            <a:ext cx="5210629"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Version 2 Updates:</a:t>
            </a:r>
          </a:p>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Rangelands of the Western U.S.</a:t>
            </a:r>
          </a:p>
          <a:p>
            <a:pPr marL="228600"/>
            <a:endPar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800" b="1" dirty="0">
                <a:ln>
                  <a:solidFill>
                    <a:schemeClr val="bg2">
                      <a:lumMod val="50000"/>
                    </a:schemeClr>
                  </a:solidFill>
                </a:ln>
                <a:solidFill>
                  <a:schemeClr val="bg1"/>
                </a:solidFill>
                <a:effectLst>
                  <a:outerShdw blurRad="50800" dist="38100" dir="2700000" algn="tl" rotWithShape="0">
                    <a:prstClr val="black">
                      <a:alpha val="40000"/>
                    </a:prstClr>
                  </a:outerShdw>
                </a:effectLst>
              </a:rPr>
              <a:t>B</a:t>
            </a:r>
            <a:r>
              <a:rPr lang="en-US" sz="2800" b="1"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etween 2002 and 2006, the homepage received several graphic upgrades including this clickable map feature that would lead users to local-level state resources.</a:t>
            </a:r>
          </a:p>
        </p:txBody>
      </p:sp>
    </p:spTree>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scontent-lga3-1.xx.fbcdn.net/v/t1.0-9/14656358_922624845683_7734445493138236794_n.jpg?oh=d554d0830e310361ea8919da25a80c32&amp;oe=58C22AD2"/>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pic>
        <p:nvPicPr>
          <p:cNvPr id="3" name="Picture 2" descr="Kansas"/>
          <p:cNvPicPr>
            <a:picLocks noChangeAspect="1" noChangeArrowheads="1"/>
          </p:cNvPicPr>
          <p:nvPr/>
        </p:nvPicPr>
        <p:blipFill>
          <a:blip r:embed="rId3" cstate="print"/>
          <a:srcRect/>
          <a:stretch>
            <a:fillRect/>
          </a:stretch>
        </p:blipFill>
        <p:spPr bwMode="auto">
          <a:xfrm>
            <a:off x="362606" y="1150883"/>
            <a:ext cx="6283699" cy="4638674"/>
          </a:xfrm>
          <a:prstGeom prst="rect">
            <a:avLst/>
          </a:prstGeom>
          <a:noFill/>
          <a:ln w="12700">
            <a:solidFill>
              <a:srgbClr val="000000"/>
            </a:solidFill>
            <a:miter lim="800000"/>
            <a:headEnd/>
            <a:tailEnd/>
          </a:ln>
        </p:spPr>
      </p:pic>
      <p:sp>
        <p:nvSpPr>
          <p:cNvPr id="8" name="Rectangle 7"/>
          <p:cNvSpPr/>
          <p:nvPr/>
        </p:nvSpPr>
        <p:spPr>
          <a:xfrm>
            <a:off x="6981371" y="0"/>
            <a:ext cx="5210629"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Introduction of </a:t>
            </a:r>
          </a:p>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State-level Resources</a:t>
            </a:r>
          </a:p>
          <a:p>
            <a:pPr marL="228600"/>
            <a:endPar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endParaRPr>
          </a:p>
          <a:p>
            <a:pPr marL="228600"/>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In 2002, local-level state templates were available to LGU Partners.  These customizable websites allowed state curators to select the </a:t>
            </a:r>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most appropriate </a:t>
            </a:r>
            <a:r>
              <a:rPr lang="en-US" sz="28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rangeland information to share with constituents. </a:t>
            </a:r>
          </a:p>
        </p:txBody>
      </p:sp>
      <p:sp>
        <p:nvSpPr>
          <p:cNvPr id="5" name="TextBox 4"/>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mber\Desktop\RP Newsletters\10 2015 Oct\Images for Oct 2015 NL\hawaii time 308.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4" name="Picture 4"/>
          <p:cNvPicPr>
            <a:picLocks noChangeAspect="1" noChangeArrowheads="1"/>
          </p:cNvPicPr>
          <p:nvPr/>
        </p:nvPicPr>
        <p:blipFill>
          <a:blip r:embed="rId3" cstate="print"/>
          <a:srcRect t="17000" r="1250" b="7001"/>
          <a:stretch>
            <a:fillRect/>
          </a:stretch>
        </p:blipFill>
        <p:spPr bwMode="auto">
          <a:xfrm>
            <a:off x="1607524" y="833125"/>
            <a:ext cx="9008483" cy="5727778"/>
          </a:xfrm>
          <a:prstGeom prst="rect">
            <a:avLst/>
          </a:prstGeom>
          <a:noFill/>
          <a:ln w="12700">
            <a:solidFill>
              <a:schemeClr val="tx1"/>
            </a:solidFill>
            <a:miter lim="800000"/>
            <a:headEnd/>
            <a:tailEnd/>
          </a:ln>
          <a:effectLst/>
        </p:spPr>
      </p:pic>
      <p:sp>
        <p:nvSpPr>
          <p:cNvPr id="6" name="TextBox 5"/>
          <p:cNvSpPr txBox="1"/>
          <p:nvPr/>
        </p:nvSpPr>
        <p:spPr>
          <a:xfrm>
            <a:off x="0" y="0"/>
            <a:ext cx="12192000" cy="707886"/>
          </a:xfrm>
          <a:prstGeom prst="rect">
            <a:avLst/>
          </a:prstGeom>
          <a:noFill/>
        </p:spPr>
        <p:txBody>
          <a:bodyPr wrap="square" rtlCol="0">
            <a:spAutoFit/>
          </a:bodyPr>
          <a:lstStyle/>
          <a:p>
            <a:pPr algn="ctr"/>
            <a:r>
              <a:rPr lang="en-US" sz="4000" b="1" dirty="0" smtClean="0">
                <a:ln>
                  <a:solidFill>
                    <a:schemeClr val="bg1">
                      <a:lumMod val="50000"/>
                    </a:schemeClr>
                  </a:solidFill>
                </a:ln>
                <a:solidFill>
                  <a:schemeClr val="bg1"/>
                </a:solidFill>
                <a:effectLst>
                  <a:outerShdw blurRad="50800" dist="38100" dir="2700000" algn="tl" rotWithShape="0">
                    <a:prstClr val="black">
                      <a:alpha val="40000"/>
                    </a:prstClr>
                  </a:outerShdw>
                </a:effectLst>
              </a:rPr>
              <a:t>Version 3: Rangelands West</a:t>
            </a:r>
            <a:endParaRPr lang="en-US" sz="4000" b="1" dirty="0">
              <a:ln>
                <a:solidFill>
                  <a:schemeClr val="bg1">
                    <a:lumMod val="50000"/>
                  </a:schemeClr>
                </a:solidFill>
              </a:ln>
              <a:solidFill>
                <a:schemeClr val="bg1"/>
              </a:solidFill>
              <a:effectLst>
                <a:outerShdw blurRad="50800" dist="38100" dir="2700000" algn="tl" rotWithShape="0">
                  <a:prstClr val="black">
                    <a:alpha val="40000"/>
                  </a:prstClr>
                </a:outerShdw>
              </a:effectLst>
            </a:endParaRPr>
          </a:p>
        </p:txBody>
      </p:sp>
      <p:sp>
        <p:nvSpPr>
          <p:cNvPr id="7" name="TextBox 6"/>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scontent-lga3-1.xx.fbcdn.net/v/t1.0-9/13645225_897833293153_692814636504635813_n.jpg?oh=f8b3b6a72695a70de5fab3a1e0f6e22d&amp;oe=58C6B508"/>
          <p:cNvPicPr>
            <a:picLocks noChangeAspect="1" noChangeArrowheads="1"/>
          </p:cNvPicPr>
          <p:nvPr/>
        </p:nvPicPr>
        <p:blipFill>
          <a:blip r:embed="rId2" cstate="print"/>
          <a:srcRect/>
          <a:stretch>
            <a:fillRect/>
          </a:stretch>
        </p:blipFill>
        <p:spPr bwMode="auto">
          <a:xfrm>
            <a:off x="0" y="-1"/>
            <a:ext cx="12192000" cy="6858001"/>
          </a:xfrm>
          <a:prstGeom prst="rect">
            <a:avLst/>
          </a:prstGeom>
          <a:noFill/>
        </p:spPr>
      </p:pic>
      <p:pic>
        <p:nvPicPr>
          <p:cNvPr id="3" name="Picture 4"/>
          <p:cNvPicPr>
            <a:picLocks noChangeAspect="1" noChangeArrowheads="1"/>
          </p:cNvPicPr>
          <p:nvPr/>
        </p:nvPicPr>
        <p:blipFill>
          <a:blip r:embed="rId3" cstate="print"/>
          <a:srcRect t="17000" r="39375" b="9001"/>
          <a:stretch>
            <a:fillRect/>
          </a:stretch>
        </p:blipFill>
        <p:spPr bwMode="auto">
          <a:xfrm>
            <a:off x="381000" y="381000"/>
            <a:ext cx="7391400" cy="5638800"/>
          </a:xfrm>
          <a:prstGeom prst="rect">
            <a:avLst/>
          </a:prstGeom>
          <a:noFill/>
          <a:ln w="19050">
            <a:solidFill>
              <a:schemeClr val="tx1"/>
            </a:solidFill>
            <a:miter lim="800000"/>
            <a:headEnd/>
            <a:tailEnd/>
          </a:ln>
          <a:effectLst/>
        </p:spPr>
      </p:pic>
      <p:sp>
        <p:nvSpPr>
          <p:cNvPr id="5" name="TextBox 4"/>
          <p:cNvSpPr txBox="1"/>
          <p:nvPr/>
        </p:nvSpPr>
        <p:spPr>
          <a:xfrm>
            <a:off x="7772400" y="1997840"/>
            <a:ext cx="4419600" cy="2862322"/>
          </a:xfrm>
          <a:prstGeom prst="rect">
            <a:avLst/>
          </a:prstGeom>
          <a:solidFill>
            <a:schemeClr val="tx1">
              <a:alpha val="50000"/>
            </a:schemeClr>
          </a:solidFill>
        </p:spPr>
        <p:txBody>
          <a:bodyPr wrap="square" rtlCol="0" anchor="ctr">
            <a:spAutoFit/>
          </a:bodyPr>
          <a:lstStyle/>
          <a:p>
            <a:pPr marL="228600"/>
            <a:r>
              <a:rPr lang="en-US" sz="3000" dirty="0" smtClean="0">
                <a:solidFill>
                  <a:schemeClr val="bg1"/>
                </a:solidFill>
                <a:effectLst>
                  <a:outerShdw blurRad="50800" dist="38100" dir="2700000" algn="tl" rotWithShape="0">
                    <a:prstClr val="black">
                      <a:alpha val="40000"/>
                    </a:prstClr>
                  </a:outerShdw>
                </a:effectLst>
              </a:rPr>
              <a:t>In 2008, the Rangelands West redesign introduced Browse by Topics. This allowed users to easily view information based on their area of interest</a:t>
            </a:r>
            <a:r>
              <a:rPr lang="en-US" sz="3000" dirty="0" smtClean="0">
                <a:ln>
                  <a:solidFill>
                    <a:schemeClr val="bg2">
                      <a:lumMod val="50000"/>
                    </a:schemeClr>
                  </a:solidFill>
                </a:ln>
                <a:solidFill>
                  <a:schemeClr val="bg1"/>
                </a:solidFill>
                <a:effectLst>
                  <a:outerShdw blurRad="50800" dist="38100" dir="2700000" algn="tl" rotWithShape="0">
                    <a:prstClr val="black">
                      <a:alpha val="40000"/>
                    </a:prstClr>
                  </a:outerShdw>
                </a:effectLst>
              </a:rPr>
              <a:t>.</a:t>
            </a:r>
            <a:endParaRPr lang="en-US" sz="3000" dirty="0">
              <a:ln>
                <a:solidFill>
                  <a:schemeClr val="bg2">
                    <a:lumMod val="50000"/>
                  </a:schemeClr>
                </a:solidFill>
              </a:ln>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a:off x="9377082" y="0"/>
            <a:ext cx="2814918" cy="400110"/>
          </a:xfrm>
          <a:prstGeom prst="rect">
            <a:avLst/>
          </a:prstGeom>
          <a:noFill/>
        </p:spPr>
        <p:txBody>
          <a:bodyPr wrap="square" rtlCol="0">
            <a:spAutoFit/>
          </a:bodyPr>
          <a:lstStyle/>
          <a:p>
            <a:pPr algn="r"/>
            <a:r>
              <a:rPr lang="en-US" sz="2000" b="1" dirty="0" smtClean="0">
                <a:solidFill>
                  <a:schemeClr val="bg1"/>
                </a:solidFill>
                <a:effectLst>
                  <a:outerShdw blurRad="50800" dist="38100" dir="2700000" algn="tl" rotWithShape="0">
                    <a:prstClr val="black">
                      <a:alpha val="40000"/>
                    </a:prstClr>
                  </a:outerShdw>
                </a:effectLst>
              </a:rPr>
              <a:t>History</a:t>
            </a:r>
          </a:p>
        </p:txBody>
      </p:sp>
    </p:spTree>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1477</TotalTime>
  <Words>1324</Words>
  <Application>Microsoft Office PowerPoint</Application>
  <PresentationFormat>Widescreen</PresentationFormat>
  <Paragraphs>205</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dc:creator>
  <cp:lastModifiedBy>Sarah Noelle</cp:lastModifiedBy>
  <cp:revision>126</cp:revision>
  <dcterms:created xsi:type="dcterms:W3CDTF">2013-07-15T20:26:40Z</dcterms:created>
  <dcterms:modified xsi:type="dcterms:W3CDTF">2016-12-08T17:37:50Z</dcterms:modified>
</cp:coreProperties>
</file>