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82" r:id="rId4"/>
    <p:sldId id="283" r:id="rId5"/>
    <p:sldId id="258" r:id="rId6"/>
    <p:sldId id="260" r:id="rId7"/>
    <p:sldId id="261" r:id="rId8"/>
    <p:sldId id="262" r:id="rId9"/>
    <p:sldId id="265" r:id="rId10"/>
    <p:sldId id="263" r:id="rId11"/>
    <p:sldId id="264" r:id="rId12"/>
    <p:sldId id="266" r:id="rId13"/>
    <p:sldId id="267" r:id="rId14"/>
    <p:sldId id="281" r:id="rId15"/>
    <p:sldId id="289" r:id="rId16"/>
    <p:sldId id="290" r:id="rId17"/>
    <p:sldId id="285" r:id="rId18"/>
    <p:sldId id="287" r:id="rId19"/>
    <p:sldId id="288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tan" initials="t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106" d="100"/>
          <a:sy n="106" d="100"/>
        </p:scale>
        <p:origin x="1128" y="16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3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6-27T10:22:08.199" idx="2">
    <p:pos x="3623" y="864"/>
    <p:text>This slide seems a bit busy with all the images, logos and words...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6-27T10:19:14.599" idx="1">
    <p:pos x="5512" y="169"/>
    <p:text>Is this redundant? Already say three new portals...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4B3EE13-6827-4CF6-B5CF-F2886080052C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EB4826-7C30-467C-9AD7-28B06B8C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05DE3-0DB4-4195-BD53-E07B7CA604F4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7B7E-1BE6-4E1A-974E-6C6BEFB71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45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A7B7E-1BE6-4E1A-974E-6C6BEFB71F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79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A7B7E-1BE6-4E1A-974E-6C6BEFB71F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82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A7B7E-1BE6-4E1A-974E-6C6BEFB71F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61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A7B7E-1BE6-4E1A-974E-6C6BEFB71F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74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A7B7E-1BE6-4E1A-974E-6C6BEFB71F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2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23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Shape 23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91420" rIns="91420" bIns="914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64091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24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91420" rIns="91420" bIns="914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71" name="Shape 243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48390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D69A-FDD5-4C9C-9956-4370A285901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C150-F3B9-4F54-BF5E-7B3D921ED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7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D69A-FDD5-4C9C-9956-4370A285901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C150-F3B9-4F54-BF5E-7B3D921ED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0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D69A-FDD5-4C9C-9956-4370A285901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C150-F3B9-4F54-BF5E-7B3D921ED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7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D69A-FDD5-4C9C-9956-4370A285901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C150-F3B9-4F54-BF5E-7B3D921ED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3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D69A-FDD5-4C9C-9956-4370A285901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C150-F3B9-4F54-BF5E-7B3D921ED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4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D69A-FDD5-4C9C-9956-4370A285901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C150-F3B9-4F54-BF5E-7B3D921ED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2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D69A-FDD5-4C9C-9956-4370A285901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C150-F3B9-4F54-BF5E-7B3D921ED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4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D69A-FDD5-4C9C-9956-4370A285901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C150-F3B9-4F54-BF5E-7B3D921ED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8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D69A-FDD5-4C9C-9956-4370A285901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C150-F3B9-4F54-BF5E-7B3D921ED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13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D69A-FDD5-4C9C-9956-4370A285901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C150-F3B9-4F54-BF5E-7B3D921ED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4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D69A-FDD5-4C9C-9956-4370A285901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C150-F3B9-4F54-BF5E-7B3D921ED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1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4D69A-FDD5-4C9C-9956-4370A285901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6C150-F3B9-4F54-BF5E-7B3D921ED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tmp"/><Relationship Id="rId4" Type="http://schemas.openxmlformats.org/officeDocument/2006/relationships/image" Target="../media/image24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tm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2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458200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>From Local to Global: Launching the New Rangelands West Portals and Database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XIV IAALD World Congress 2013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Cornell University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July 22, 2013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5905500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globalrangelands.org/sites/globalrangelands.org/themes/globalrangeland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00400"/>
            <a:ext cx="229552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06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02" y="4114800"/>
            <a:ext cx="8282098" cy="27072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7728"/>
            <a:ext cx="4521326" cy="392211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6324600" y="2667000"/>
            <a:ext cx="914400" cy="268495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4" y="296934"/>
            <a:ext cx="4048602" cy="369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3733800" y="2362200"/>
            <a:ext cx="2057400" cy="914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10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8" y="0"/>
            <a:ext cx="9135751" cy="599206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1524"/>
            <a:ext cx="9085414" cy="30681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290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505200" y="4114800"/>
            <a:ext cx="1981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695258" y="3886200"/>
            <a:ext cx="2324542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2" y="99244"/>
            <a:ext cx="6934578" cy="660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52400" y="4876800"/>
            <a:ext cx="1600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76200"/>
            <a:ext cx="5388134" cy="36575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728" y="1126540"/>
            <a:ext cx="6553200" cy="45517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77387"/>
            <a:ext cx="5333998" cy="49303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56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248400" y="190291"/>
            <a:ext cx="2667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Faceted Search Capabilities: some Amazon and Google-like functions</a:t>
            </a:r>
            <a:endParaRPr lang="en-US" b="1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4931"/>
            <a:ext cx="6035322" cy="67195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/>
          <p:cNvSpPr/>
          <p:nvPr/>
        </p:nvSpPr>
        <p:spPr>
          <a:xfrm>
            <a:off x="62162" y="762000"/>
            <a:ext cx="1233238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97" y="1720836"/>
            <a:ext cx="1929006" cy="50480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Oval 15"/>
          <p:cNvSpPr/>
          <p:nvPr/>
        </p:nvSpPr>
        <p:spPr>
          <a:xfrm>
            <a:off x="6400800" y="2743200"/>
            <a:ext cx="1905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962400" y="990600"/>
            <a:ext cx="1752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42" y="2609256"/>
            <a:ext cx="7440064" cy="42487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Oval 18"/>
          <p:cNvSpPr/>
          <p:nvPr/>
        </p:nvSpPr>
        <p:spPr>
          <a:xfrm>
            <a:off x="5334000" y="3352800"/>
            <a:ext cx="2438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/>
              <a:t>Join “My Rangelands”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4772691" cy="42392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152400" y="3581400"/>
            <a:ext cx="2667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2400" y="4495800"/>
            <a:ext cx="1066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40" y="912303"/>
            <a:ext cx="5192624" cy="4191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14400"/>
            <a:ext cx="107950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63637"/>
            <a:ext cx="12382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40" y="2590800"/>
            <a:ext cx="5165760" cy="41733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6" name="Straight Arrow Connector 15"/>
          <p:cNvCxnSpPr/>
          <p:nvPr/>
        </p:nvCxnSpPr>
        <p:spPr>
          <a:xfrm flipH="1">
            <a:off x="4495800" y="2090737"/>
            <a:ext cx="1066800" cy="103346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44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207"/>
          <p:cNvSpPr>
            <a:spLocks noChangeArrowheads="1"/>
          </p:cNvSpPr>
          <p:nvPr/>
        </p:nvSpPr>
        <p:spPr bwMode="auto">
          <a:xfrm>
            <a:off x="161925" y="90488"/>
            <a:ext cx="3756025" cy="31924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Shape 208"/>
          <p:cNvSpPr>
            <a:spLocks noChangeArrowheads="1"/>
          </p:cNvSpPr>
          <p:nvPr/>
        </p:nvSpPr>
        <p:spPr bwMode="auto">
          <a:xfrm>
            <a:off x="3497263" y="217488"/>
            <a:ext cx="2139950" cy="29479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Shape 209"/>
          <p:cNvSpPr>
            <a:spLocks noChangeArrowheads="1"/>
          </p:cNvSpPr>
          <p:nvPr/>
        </p:nvSpPr>
        <p:spPr bwMode="auto">
          <a:xfrm>
            <a:off x="5364163" y="-3175"/>
            <a:ext cx="3756025" cy="37671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" name="Shape 210"/>
          <p:cNvSpPr>
            <a:spLocks noChangeArrowheads="1"/>
          </p:cNvSpPr>
          <p:nvPr/>
        </p:nvSpPr>
        <p:spPr bwMode="auto">
          <a:xfrm>
            <a:off x="669925" y="3444875"/>
            <a:ext cx="4973638" cy="3309938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78" name="Shape 211"/>
          <p:cNvSpPr>
            <a:spLocks noChangeArrowheads="1"/>
          </p:cNvSpPr>
          <p:nvPr/>
        </p:nvSpPr>
        <p:spPr bwMode="auto">
          <a:xfrm>
            <a:off x="6016625" y="3840163"/>
            <a:ext cx="1651000" cy="294798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080" name="Shape 213"/>
          <p:cNvCxnSpPr>
            <a:cxnSpLocks noChangeShapeType="1"/>
          </p:cNvCxnSpPr>
          <p:nvPr/>
        </p:nvCxnSpPr>
        <p:spPr bwMode="auto">
          <a:xfrm>
            <a:off x="5372100" y="11113"/>
            <a:ext cx="3667125" cy="7937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1" name="Shape 214"/>
          <p:cNvCxnSpPr>
            <a:cxnSpLocks noChangeShapeType="1"/>
          </p:cNvCxnSpPr>
          <p:nvPr/>
        </p:nvCxnSpPr>
        <p:spPr bwMode="auto">
          <a:xfrm flipH="1">
            <a:off x="134938" y="60325"/>
            <a:ext cx="9525" cy="330835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2" name="Shape 215"/>
          <p:cNvCxnSpPr>
            <a:cxnSpLocks noChangeShapeType="1"/>
          </p:cNvCxnSpPr>
          <p:nvPr/>
        </p:nvCxnSpPr>
        <p:spPr bwMode="auto">
          <a:xfrm rot="10800000" flipH="1">
            <a:off x="112713" y="90488"/>
            <a:ext cx="3546475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3" name="Shape 216"/>
          <p:cNvSpPr txBox="1">
            <a:spLocks noChangeArrowheads="1"/>
          </p:cNvSpPr>
          <p:nvPr/>
        </p:nvSpPr>
        <p:spPr bwMode="auto">
          <a:xfrm>
            <a:off x="1085850" y="3433763"/>
            <a:ext cx="317817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Content submission: the resource is indexed against AGROVOC terms</a:t>
            </a:r>
          </a:p>
        </p:txBody>
      </p:sp>
      <p:sp>
        <p:nvSpPr>
          <p:cNvPr id="3084" name="Shape 217"/>
          <p:cNvSpPr txBox="1">
            <a:spLocks noChangeArrowheads="1"/>
          </p:cNvSpPr>
          <p:nvPr/>
        </p:nvSpPr>
        <p:spPr bwMode="auto">
          <a:xfrm>
            <a:off x="1008063" y="5949950"/>
            <a:ext cx="1651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>
                <a:solidFill>
                  <a:srgbClr val="1F497D"/>
                </a:solidFill>
              </a:rPr>
              <a:t>AGROVOC </a:t>
            </a:r>
            <a:br>
              <a:rPr lang="en-US" b="1">
                <a:solidFill>
                  <a:srgbClr val="1F497D"/>
                </a:solidFill>
              </a:rPr>
            </a:br>
            <a:r>
              <a:rPr lang="en-US" b="1">
                <a:solidFill>
                  <a:srgbClr val="1F497D"/>
                </a:solidFill>
              </a:rPr>
              <a:t>web services</a:t>
            </a:r>
          </a:p>
        </p:txBody>
      </p:sp>
      <p:sp>
        <p:nvSpPr>
          <p:cNvPr id="3085" name="Shape 218"/>
          <p:cNvSpPr>
            <a:spLocks noChangeArrowheads="1"/>
          </p:cNvSpPr>
          <p:nvPr/>
        </p:nvSpPr>
        <p:spPr bwMode="auto">
          <a:xfrm>
            <a:off x="4659313" y="2903538"/>
            <a:ext cx="238125" cy="696912"/>
          </a:xfrm>
          <a:prstGeom prst="upArrow">
            <a:avLst>
              <a:gd name="adj1" fmla="val 50000"/>
              <a:gd name="adj2" fmla="val 49957"/>
            </a:avLst>
          </a:prstGeom>
          <a:solidFill>
            <a:schemeClr val="bg2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6" name="Shape 219"/>
          <p:cNvSpPr>
            <a:spLocks noChangeArrowheads="1"/>
          </p:cNvSpPr>
          <p:nvPr/>
        </p:nvSpPr>
        <p:spPr bwMode="auto">
          <a:xfrm>
            <a:off x="3575050" y="1855788"/>
            <a:ext cx="1047750" cy="215900"/>
          </a:xfrm>
          <a:prstGeom prst="flowChartTerminator">
            <a:avLst/>
          </a:prstGeom>
          <a:noFill/>
          <a:ln w="19050">
            <a:solidFill>
              <a:srgbClr val="A61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3087" name="Shape 220"/>
          <p:cNvCxnSpPr>
            <a:cxnSpLocks noChangeShapeType="1"/>
            <a:stCxn id="3086" idx="3"/>
          </p:cNvCxnSpPr>
          <p:nvPr/>
        </p:nvCxnSpPr>
        <p:spPr bwMode="auto">
          <a:xfrm rot="10800000" flipH="1">
            <a:off x="4622800" y="769938"/>
            <a:ext cx="873125" cy="1193800"/>
          </a:xfrm>
          <a:prstGeom prst="straightConnector1">
            <a:avLst/>
          </a:prstGeom>
          <a:noFill/>
          <a:ln w="19050">
            <a:solidFill>
              <a:srgbClr val="A61C00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8" name="Shape 221"/>
          <p:cNvSpPr>
            <a:spLocks noChangeArrowheads="1"/>
          </p:cNvSpPr>
          <p:nvPr/>
        </p:nvSpPr>
        <p:spPr bwMode="auto">
          <a:xfrm>
            <a:off x="5451475" y="4935538"/>
            <a:ext cx="490538" cy="276225"/>
          </a:xfrm>
          <a:prstGeom prst="rightArrow">
            <a:avLst>
              <a:gd name="adj1" fmla="val 50000"/>
              <a:gd name="adj2" fmla="val 49930"/>
            </a:avLst>
          </a:prstGeom>
          <a:solidFill>
            <a:schemeClr val="bg2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9" name="Shape 222"/>
          <p:cNvSpPr txBox="1">
            <a:spLocks noChangeArrowheads="1"/>
          </p:cNvSpPr>
          <p:nvPr/>
        </p:nvSpPr>
        <p:spPr bwMode="auto">
          <a:xfrm>
            <a:off x="7791450" y="4249738"/>
            <a:ext cx="1252538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200" b="1" dirty="0">
                <a:solidFill>
                  <a:srgbClr val="A61C00"/>
                </a:solidFill>
              </a:rPr>
              <a:t>Current search term</a:t>
            </a:r>
          </a:p>
        </p:txBody>
      </p:sp>
      <p:sp>
        <p:nvSpPr>
          <p:cNvPr id="3090" name="Shape 223"/>
          <p:cNvSpPr txBox="1">
            <a:spLocks noChangeArrowheads="1"/>
          </p:cNvSpPr>
          <p:nvPr/>
        </p:nvSpPr>
        <p:spPr bwMode="auto">
          <a:xfrm>
            <a:off x="7739063" y="5240338"/>
            <a:ext cx="1252537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>
                <a:solidFill>
                  <a:srgbClr val="A61C00"/>
                </a:solidFill>
              </a:rPr>
              <a:t>Narrow your search</a:t>
            </a:r>
          </a:p>
        </p:txBody>
      </p:sp>
      <p:sp>
        <p:nvSpPr>
          <p:cNvPr id="3091" name="Shape 224"/>
          <p:cNvSpPr>
            <a:spLocks noChangeArrowheads="1"/>
          </p:cNvSpPr>
          <p:nvPr/>
        </p:nvSpPr>
        <p:spPr bwMode="auto">
          <a:xfrm>
            <a:off x="6094413" y="4441825"/>
            <a:ext cx="1047750" cy="215900"/>
          </a:xfrm>
          <a:prstGeom prst="flowChartTerminator">
            <a:avLst/>
          </a:prstGeom>
          <a:noFill/>
          <a:ln w="19050">
            <a:solidFill>
              <a:srgbClr val="A61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3092" name="Shape 225"/>
          <p:cNvCxnSpPr>
            <a:cxnSpLocks noChangeShapeType="1"/>
            <a:stCxn id="3091" idx="3"/>
          </p:cNvCxnSpPr>
          <p:nvPr/>
        </p:nvCxnSpPr>
        <p:spPr bwMode="auto">
          <a:xfrm rot="10800000" flipH="1">
            <a:off x="7142163" y="4475163"/>
            <a:ext cx="665162" cy="74612"/>
          </a:xfrm>
          <a:prstGeom prst="straightConnector1">
            <a:avLst/>
          </a:prstGeom>
          <a:noFill/>
          <a:ln w="19050">
            <a:solidFill>
              <a:srgbClr val="A61C00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93" name="Shape 226"/>
          <p:cNvSpPr>
            <a:spLocks noChangeArrowheads="1"/>
          </p:cNvSpPr>
          <p:nvPr/>
        </p:nvSpPr>
        <p:spPr bwMode="auto">
          <a:xfrm>
            <a:off x="7562850" y="4705350"/>
            <a:ext cx="138113" cy="1708150"/>
          </a:xfrm>
          <a:prstGeom prst="chevron">
            <a:avLst>
              <a:gd name="adj" fmla="val 100000"/>
            </a:avLst>
          </a:prstGeom>
          <a:solidFill>
            <a:schemeClr val="bg2"/>
          </a:solidFill>
          <a:ln w="19050">
            <a:solidFill>
              <a:srgbClr val="A61C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7" name="Shape 227"/>
          <p:cNvSpPr/>
          <p:nvPr/>
        </p:nvSpPr>
        <p:spPr>
          <a:xfrm rot="10529892">
            <a:off x="7567613" y="3776663"/>
            <a:ext cx="665162" cy="46513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cxnSp>
        <p:nvCxnSpPr>
          <p:cNvPr id="3095" name="Shape 228"/>
          <p:cNvCxnSpPr>
            <a:cxnSpLocks noChangeShapeType="1"/>
          </p:cNvCxnSpPr>
          <p:nvPr/>
        </p:nvCxnSpPr>
        <p:spPr bwMode="auto">
          <a:xfrm>
            <a:off x="736600" y="350838"/>
            <a:ext cx="2809875" cy="125412"/>
          </a:xfrm>
          <a:prstGeom prst="straightConnector1">
            <a:avLst/>
          </a:prstGeom>
          <a:noFill/>
          <a:ln w="19050">
            <a:solidFill>
              <a:srgbClr val="A61C00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96" name="Shape 229"/>
          <p:cNvSpPr>
            <a:spLocks noChangeArrowheads="1"/>
          </p:cNvSpPr>
          <p:nvPr/>
        </p:nvSpPr>
        <p:spPr bwMode="auto">
          <a:xfrm>
            <a:off x="852488" y="4124325"/>
            <a:ext cx="3905250" cy="16287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7" name="Shape 230"/>
          <p:cNvSpPr txBox="1">
            <a:spLocks noChangeArrowheads="1"/>
          </p:cNvSpPr>
          <p:nvPr/>
        </p:nvSpPr>
        <p:spPr bwMode="auto">
          <a:xfrm>
            <a:off x="3497263" y="4044950"/>
            <a:ext cx="1946275" cy="993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en-US" sz="1200" b="1" dirty="0">
                <a:solidFill>
                  <a:srgbClr val="FFFFFF"/>
                </a:solidFill>
              </a:rPr>
              <a:t>All contents can be indexed with </a:t>
            </a:r>
            <a:r>
              <a:rPr lang="en-US" sz="1200" b="1" dirty="0">
                <a:solidFill>
                  <a:srgbClr val="FFD966"/>
                </a:solidFill>
              </a:rPr>
              <a:t>AGROVOC</a:t>
            </a:r>
            <a:r>
              <a:rPr lang="en-US" sz="1200" b="1" dirty="0">
                <a:solidFill>
                  <a:srgbClr val="FFFFFF"/>
                </a:solidFill>
              </a:rPr>
              <a:t> terms, also </a:t>
            </a:r>
            <a:r>
              <a:rPr lang="en-US" sz="1200" b="1" dirty="0">
                <a:solidFill>
                  <a:srgbClr val="FFD966"/>
                </a:solidFill>
              </a:rPr>
              <a:t>automatically</a:t>
            </a:r>
          </a:p>
        </p:txBody>
      </p:sp>
      <p:sp>
        <p:nvSpPr>
          <p:cNvPr id="3098" name="Shape 231"/>
          <p:cNvSpPr txBox="1">
            <a:spLocks noChangeArrowheads="1"/>
          </p:cNvSpPr>
          <p:nvPr/>
        </p:nvSpPr>
        <p:spPr bwMode="auto">
          <a:xfrm>
            <a:off x="2727325" y="5138738"/>
            <a:ext cx="2649538" cy="141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100" dirty="0">
                <a:solidFill>
                  <a:srgbClr val="FFFFFF"/>
                </a:solidFill>
              </a:rPr>
              <a:t>AGROVOC is a </a:t>
            </a:r>
            <a:r>
              <a:rPr lang="en-US" sz="1100" b="1" dirty="0">
                <a:solidFill>
                  <a:srgbClr val="FFD966"/>
                </a:solidFill>
              </a:rPr>
              <a:t>controlled vocabulary</a:t>
            </a:r>
            <a:r>
              <a:rPr lang="en-US" sz="1100" dirty="0">
                <a:solidFill>
                  <a:srgbClr val="FFD966"/>
                </a:solidFill>
              </a:rPr>
              <a:t> </a:t>
            </a:r>
            <a:r>
              <a:rPr lang="en-US" sz="1100" dirty="0">
                <a:solidFill>
                  <a:srgbClr val="FFFFFF"/>
                </a:solidFill>
              </a:rPr>
              <a:t>maintained by FAO and several partners. It covers areas pertaining to agriculture.</a:t>
            </a:r>
          </a:p>
          <a:p>
            <a:pPr>
              <a:lnSpc>
                <a:spcPct val="115000"/>
              </a:lnSpc>
            </a:pPr>
            <a:r>
              <a:rPr lang="en-US" sz="1100" dirty="0">
                <a:solidFill>
                  <a:srgbClr val="FFFFFF"/>
                </a:solidFill>
              </a:rPr>
              <a:t>To date, AGROVOC contains over </a:t>
            </a:r>
            <a:r>
              <a:rPr lang="en-US" sz="1100" b="1" dirty="0">
                <a:solidFill>
                  <a:srgbClr val="FFD966"/>
                </a:solidFill>
              </a:rPr>
              <a:t>32,000 concepts</a:t>
            </a:r>
          </a:p>
        </p:txBody>
      </p:sp>
      <p:sp>
        <p:nvSpPr>
          <p:cNvPr id="3099" name="Shape 232"/>
          <p:cNvSpPr>
            <a:spLocks noChangeArrowheads="1"/>
          </p:cNvSpPr>
          <p:nvPr/>
        </p:nvSpPr>
        <p:spPr bwMode="auto">
          <a:xfrm>
            <a:off x="5091113" y="5942013"/>
            <a:ext cx="460375" cy="46513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0" name="Shape 233"/>
          <p:cNvSpPr>
            <a:spLocks noChangeArrowheads="1"/>
          </p:cNvSpPr>
          <p:nvPr/>
        </p:nvSpPr>
        <p:spPr bwMode="auto">
          <a:xfrm>
            <a:off x="2074863" y="5473700"/>
            <a:ext cx="238125" cy="696913"/>
          </a:xfrm>
          <a:prstGeom prst="upArrow">
            <a:avLst>
              <a:gd name="adj1" fmla="val 50000"/>
              <a:gd name="adj2" fmla="val 49957"/>
            </a:avLst>
          </a:prstGeom>
          <a:solidFill>
            <a:schemeClr val="bg2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579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76" grpId="0" animBg="1"/>
      <p:bldP spid="3078" grpId="0" animBg="1"/>
      <p:bldP spid="3085" grpId="0" animBg="1"/>
      <p:bldP spid="3086" grpId="0" animBg="1"/>
      <p:bldP spid="3088" grpId="0" animBg="1"/>
      <p:bldP spid="3089" grpId="0"/>
      <p:bldP spid="3090" grpId="0"/>
      <p:bldP spid="3091" grpId="0" animBg="1"/>
      <p:bldP spid="3093" grpId="0" animBg="1"/>
      <p:bldP spid="2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238"/>
          <p:cNvSpPr>
            <a:spLocks noGrp="1"/>
          </p:cNvSpPr>
          <p:nvPr>
            <p:ph type="title"/>
          </p:nvPr>
        </p:nvSpPr>
        <p:spPr>
          <a:xfrm>
            <a:off x="457200" y="-30163"/>
            <a:ext cx="8229600" cy="842963"/>
          </a:xfrm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mtClean="0"/>
              <a:t>Leveraging AGROVOC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0" y="990600"/>
            <a:ext cx="6011863" cy="5743575"/>
          </a:xfrm>
        </p:spPr>
        <p:txBody>
          <a:bodyPr lIns="91425" tIns="45700" rIns="91425" bIns="45700" rtlCol="0">
            <a:noAutofit/>
          </a:bodyPr>
          <a:lstStyle/>
          <a:p>
            <a:pPr fontAlgn="auto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Char char="•"/>
              <a:defRPr/>
            </a:pPr>
            <a:r>
              <a:rPr lang="en-US" sz="1800" b="1" i="1" dirty="0"/>
              <a:t>Controlled vocabulary</a:t>
            </a:r>
          </a:p>
          <a:p>
            <a:pPr lvl="1" fontAlgn="auto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1851"/>
              <a:buFont typeface="Arial"/>
              <a:buChar char="•"/>
              <a:defRPr/>
            </a:pPr>
            <a:r>
              <a:rPr lang="en-US" sz="1600" dirty="0"/>
              <a:t>To always use the same terms for the same concepts</a:t>
            </a:r>
          </a:p>
          <a:p>
            <a:pPr indent="-336550" fontAlgn="auto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1851"/>
              <a:buFont typeface="Arial"/>
              <a:buChar char="•"/>
              <a:defRPr/>
            </a:pPr>
            <a:r>
              <a:rPr lang="en-US" sz="1800" b="1" i="1" dirty="0"/>
              <a:t>Web services</a:t>
            </a:r>
          </a:p>
          <a:p>
            <a:pPr lvl="1" fontAlgn="auto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1851"/>
              <a:buFont typeface="Arial"/>
              <a:buChar char="•"/>
              <a:defRPr/>
            </a:pPr>
            <a:r>
              <a:rPr lang="en-US" sz="1600" dirty="0"/>
              <a:t>To integrate AGROVOC in the submission workflow: controlled terms are automatically suggested when tagging --&gt; only terms that are in AGROVOC can be used</a:t>
            </a:r>
          </a:p>
          <a:p>
            <a:pPr indent="-336550" fontAlgn="auto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1851"/>
              <a:buFont typeface="Arial"/>
              <a:buChar char="•"/>
              <a:defRPr/>
            </a:pPr>
            <a:r>
              <a:rPr lang="en-US" sz="1800" b="1" i="1" dirty="0"/>
              <a:t>Automatic indexing services</a:t>
            </a:r>
          </a:p>
          <a:p>
            <a:pPr lvl="1" fontAlgn="auto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1851"/>
              <a:buFont typeface="Arial"/>
              <a:buChar char="•"/>
              <a:defRPr/>
            </a:pPr>
            <a:r>
              <a:rPr lang="en-US" sz="1600" dirty="0"/>
              <a:t>To </a:t>
            </a:r>
            <a:r>
              <a:rPr lang="en-US" sz="1600" dirty="0">
                <a:solidFill>
                  <a:srgbClr val="000000"/>
                </a:solidFill>
              </a:rPr>
              <a:t>aggregate relevant contents from other sources (e.g. via RSS feeds or page scraping) and automatically tag them with AGROVOC terms </a:t>
            </a:r>
          </a:p>
          <a:p>
            <a:pPr indent="-336550" fontAlgn="auto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1851"/>
              <a:buFont typeface="Arial"/>
              <a:buChar char="•"/>
              <a:defRPr/>
            </a:pPr>
            <a:r>
              <a:rPr lang="en-US" sz="1800" b="1" i="1" dirty="0"/>
              <a:t>Wide usage --&gt; greater potential for sharing</a:t>
            </a:r>
          </a:p>
          <a:p>
            <a:pPr lvl="1" fontAlgn="auto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1851"/>
              <a:buFont typeface="Arial"/>
              <a:buChar char="•"/>
              <a:defRPr/>
            </a:pPr>
            <a:r>
              <a:rPr lang="en-US" sz="1600" dirty="0"/>
              <a:t>To seamlessly integrate contents from other information services that use AGROVOC (see the </a:t>
            </a:r>
            <a:r>
              <a:rPr lang="en-US" sz="1600" dirty="0" err="1"/>
              <a:t>FAODoc</a:t>
            </a:r>
            <a:r>
              <a:rPr lang="en-US" sz="1600" dirty="0"/>
              <a:t> collection in the portal)</a:t>
            </a:r>
          </a:p>
          <a:p>
            <a:pPr lvl="1" fontAlgn="auto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1851"/>
              <a:buFont typeface="Arial"/>
              <a:buChar char="•"/>
              <a:defRPr/>
            </a:pPr>
            <a:r>
              <a:rPr lang="en-US" sz="1600" dirty="0"/>
              <a:t>To make contents </a:t>
            </a:r>
            <a:r>
              <a:rPr lang="en-US" sz="1600" dirty="0" smtClean="0"/>
              <a:t>from </a:t>
            </a:r>
            <a:r>
              <a:rPr lang="en-US" sz="1600" dirty="0"/>
              <a:t>Global Rangelands re-usable </a:t>
            </a:r>
            <a:r>
              <a:rPr lang="en-US" sz="1600" dirty="0" smtClean="0"/>
              <a:t>by </a:t>
            </a:r>
            <a:r>
              <a:rPr lang="en-US" sz="1600" dirty="0"/>
              <a:t>services </a:t>
            </a:r>
            <a:r>
              <a:rPr lang="en-US" sz="1600" dirty="0" smtClean="0"/>
              <a:t>using </a:t>
            </a:r>
            <a:r>
              <a:rPr lang="en-US" sz="1600" dirty="0"/>
              <a:t>AGROVOC</a:t>
            </a:r>
          </a:p>
          <a:p>
            <a:pPr indent="-336550" fontAlgn="auto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1851"/>
              <a:buFont typeface="Arial"/>
              <a:buChar char="•"/>
              <a:defRPr/>
            </a:pPr>
            <a:r>
              <a:rPr lang="en-US" sz="1800" b="1" i="1" dirty="0"/>
              <a:t>Mapping to other thesauri</a:t>
            </a:r>
            <a:r>
              <a:rPr lang="en-US" sz="1800" i="1" dirty="0"/>
              <a:t> (NALT, CAAT, </a:t>
            </a:r>
            <a:r>
              <a:rPr lang="en-US" sz="1800" i="1" dirty="0" err="1"/>
              <a:t>Eurovoc</a:t>
            </a:r>
            <a:r>
              <a:rPr lang="en-US" sz="1800" i="1" dirty="0"/>
              <a:t>)</a:t>
            </a:r>
          </a:p>
          <a:p>
            <a:pPr lvl="1" fontAlgn="auto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1851"/>
              <a:buFont typeface="Arial"/>
              <a:buChar char="•"/>
              <a:defRPr/>
            </a:pPr>
            <a:r>
              <a:rPr lang="en-US" sz="1600" dirty="0"/>
              <a:t>To integrate and search contents originally tagged with other thesauri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dirty="0"/>
          </a:p>
        </p:txBody>
      </p:sp>
      <p:sp>
        <p:nvSpPr>
          <p:cNvPr id="4100" name="Shape 240"/>
          <p:cNvSpPr>
            <a:spLocks noChangeArrowheads="1"/>
          </p:cNvSpPr>
          <p:nvPr/>
        </p:nvSpPr>
        <p:spPr bwMode="auto">
          <a:xfrm>
            <a:off x="6353175" y="1625600"/>
            <a:ext cx="2790825" cy="37433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441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Global Rangelands, Phase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i="1" dirty="0" smtClean="0"/>
              <a:t>New Features</a:t>
            </a:r>
          </a:p>
          <a:p>
            <a:pPr lvl="1"/>
            <a:r>
              <a:rPr lang="en-US" sz="1800" dirty="0"/>
              <a:t>Advanced Searching</a:t>
            </a:r>
          </a:p>
          <a:p>
            <a:pPr lvl="1"/>
            <a:r>
              <a:rPr lang="en-US" sz="1800" dirty="0" smtClean="0"/>
              <a:t>Faceted “Browsing”</a:t>
            </a:r>
          </a:p>
          <a:p>
            <a:pPr lvl="1"/>
            <a:r>
              <a:rPr lang="en-US" sz="1800" dirty="0"/>
              <a:t>Mobile Responsive design</a:t>
            </a:r>
          </a:p>
          <a:p>
            <a:pPr lvl="1"/>
            <a:r>
              <a:rPr lang="en-US" sz="1800" dirty="0"/>
              <a:t>Search box on each Collection page</a:t>
            </a:r>
          </a:p>
          <a:p>
            <a:pPr lvl="1"/>
            <a:r>
              <a:rPr lang="en-US" sz="1800" dirty="0" smtClean="0"/>
              <a:t>EndNote/</a:t>
            </a:r>
            <a:r>
              <a:rPr lang="en-US" sz="1800" dirty="0" err="1" smtClean="0"/>
              <a:t>RefWorks</a:t>
            </a:r>
            <a:r>
              <a:rPr lang="en-US" sz="1800" dirty="0" smtClean="0"/>
              <a:t> export of content</a:t>
            </a:r>
          </a:p>
          <a:p>
            <a:pPr marL="366713" lvl="1" indent="0">
              <a:buNone/>
            </a:pPr>
            <a:endParaRPr lang="en-US" sz="1800" dirty="0" smtClean="0"/>
          </a:p>
          <a:p>
            <a:r>
              <a:rPr lang="en-US" sz="2000" i="1" dirty="0" smtClean="0"/>
              <a:t>Improvements</a:t>
            </a:r>
          </a:p>
          <a:p>
            <a:pPr lvl="1"/>
            <a:r>
              <a:rPr lang="en-US" sz="1800" dirty="0" smtClean="0"/>
              <a:t>Increase Google Search Ranking</a:t>
            </a:r>
          </a:p>
          <a:p>
            <a:pPr lvl="1"/>
            <a:r>
              <a:rPr lang="en-US" sz="1800" dirty="0" smtClean="0"/>
              <a:t>Browse </a:t>
            </a:r>
            <a:r>
              <a:rPr lang="en-US" sz="1800" dirty="0"/>
              <a:t>Authors by Letter</a:t>
            </a:r>
          </a:p>
          <a:p>
            <a:pPr lvl="1"/>
            <a:r>
              <a:rPr lang="en-US" sz="1800" dirty="0" smtClean="0"/>
              <a:t>Send welcome email when people sign                                                                   up for “My Rangelands”</a:t>
            </a:r>
          </a:p>
          <a:p>
            <a:pPr lvl="1"/>
            <a:r>
              <a:rPr lang="en-US" sz="1800" dirty="0"/>
              <a:t>Change Global Rangelands </a:t>
            </a:r>
            <a:r>
              <a:rPr lang="en-US" sz="1800" dirty="0" smtClean="0"/>
              <a:t>front page                                                                    slideshow </a:t>
            </a:r>
            <a:r>
              <a:rPr lang="en-US" sz="1800" dirty="0"/>
              <a:t>to redirect to </a:t>
            </a:r>
            <a:r>
              <a:rPr lang="en-US" sz="1800" i="1" dirty="0"/>
              <a:t>any </a:t>
            </a:r>
            <a:r>
              <a:rPr lang="en-US" sz="1800" dirty="0"/>
              <a:t>URL, not just </a:t>
            </a:r>
            <a:r>
              <a:rPr lang="en-US" sz="1800" dirty="0" smtClean="0"/>
              <a:t>                                                      content </a:t>
            </a:r>
            <a:r>
              <a:rPr lang="en-US" sz="1800" dirty="0"/>
              <a:t>within the database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Print-friendly pages </a:t>
            </a:r>
          </a:p>
          <a:p>
            <a:pPr lvl="1"/>
            <a:endParaRPr lang="en-US" sz="1800" dirty="0" smtClean="0"/>
          </a:p>
          <a:p>
            <a:pPr marL="366713" lvl="1" indent="0">
              <a:buNone/>
            </a:pPr>
            <a:endParaRPr lang="en-US" sz="1800" dirty="0"/>
          </a:p>
        </p:txBody>
      </p:sp>
      <p:pic>
        <p:nvPicPr>
          <p:cNvPr id="2050" name="Picture 2" descr="http://wpmu.org/wp-content/uploads/2012/07/Responsive-WordPress-them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00" b="95667" l="4773" r="95682">
                        <a14:foregroundMark x1="9773" y1="46667" x2="9773" y2="46667"/>
                        <a14:foregroundMark x1="90227" y1="27333" x2="90227" y2="27333"/>
                        <a14:foregroundMark x1="50227" y1="85667" x2="50227" y2="85667"/>
                        <a14:foregroundMark x1="9545" y1="45333" x2="8864" y2="28667"/>
                        <a14:foregroundMark x1="8864" y1="30000" x2="16364" y2="29000"/>
                        <a14:foregroundMark x1="90227" y1="26333" x2="90000" y2="8333"/>
                        <a14:foregroundMark x1="85000" y1="10000" x2="91364" y2="9000"/>
                        <a14:foregroundMark x1="31818" y1="91333" x2="53636" y2="87333"/>
                        <a14:foregroundMark x1="57045" y1="87667" x2="60909" y2="8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696" y="5072010"/>
            <a:ext cx="2514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globalrangelands.org/sites/globalrangelands.org/themes/globalrangeland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4774"/>
            <a:ext cx="229552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86350"/>
            <a:ext cx="3505200" cy="19122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61644"/>
            <a:ext cx="2038992" cy="15103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77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Rangelands West, Phase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8153400" cy="4495800"/>
          </a:xfrm>
        </p:spPr>
        <p:txBody>
          <a:bodyPr>
            <a:noAutofit/>
          </a:bodyPr>
          <a:lstStyle/>
          <a:p>
            <a:r>
              <a:rPr lang="en-US" sz="2000" i="1" dirty="0" smtClean="0"/>
              <a:t>Improvements</a:t>
            </a:r>
          </a:p>
          <a:p>
            <a:pPr lvl="1"/>
            <a:r>
              <a:rPr lang="en-US" sz="1800" dirty="0" smtClean="0"/>
              <a:t>Ability to add five slideshow features to home page</a:t>
            </a:r>
          </a:p>
          <a:p>
            <a:pPr lvl="1"/>
            <a:r>
              <a:rPr lang="en-US" sz="1800" dirty="0"/>
              <a:t>Create </a:t>
            </a:r>
            <a:r>
              <a:rPr lang="en-US" sz="1800" dirty="0" smtClean="0"/>
              <a:t>secondary </a:t>
            </a:r>
            <a:r>
              <a:rPr lang="en-US" sz="1800" dirty="0"/>
              <a:t>page showing all future </a:t>
            </a:r>
            <a:r>
              <a:rPr lang="en-US" sz="1800" dirty="0" smtClean="0"/>
              <a:t>events</a:t>
            </a:r>
          </a:p>
          <a:p>
            <a:pPr lvl="1"/>
            <a:r>
              <a:rPr lang="en-US" sz="1800" dirty="0" smtClean="0"/>
              <a:t>Ingest RSS feed of upcoming events</a:t>
            </a:r>
          </a:p>
          <a:p>
            <a:r>
              <a:rPr lang="en-US" sz="2000" i="1" dirty="0" smtClean="0"/>
              <a:t>User Interface</a:t>
            </a:r>
          </a:p>
          <a:p>
            <a:pPr lvl="1"/>
            <a:r>
              <a:rPr lang="en-US" sz="1800" dirty="0" smtClean="0"/>
              <a:t>Search results template matches </a:t>
            </a:r>
            <a:r>
              <a:rPr lang="en-US" sz="1800" dirty="0" err="1" smtClean="0"/>
              <a:t>RangelandsWest</a:t>
            </a:r>
            <a:r>
              <a:rPr lang="en-US" sz="1800" dirty="0" smtClean="0"/>
              <a:t>/State site</a:t>
            </a:r>
          </a:p>
          <a:p>
            <a:pPr lvl="1"/>
            <a:r>
              <a:rPr lang="en-US" sz="1800" dirty="0" smtClean="0"/>
              <a:t>“Go back” to State/RLW homepage from search results</a:t>
            </a:r>
          </a:p>
          <a:p>
            <a:r>
              <a:rPr lang="en-US" sz="2000" i="1" dirty="0" smtClean="0"/>
              <a:t>New Sites</a:t>
            </a:r>
          </a:p>
          <a:p>
            <a:pPr lvl="1"/>
            <a:r>
              <a:rPr lang="en-US" sz="1800" dirty="0" smtClean="0"/>
              <a:t>Additional State sites (templates)</a:t>
            </a:r>
          </a:p>
          <a:p>
            <a:pPr lvl="1"/>
            <a:r>
              <a:rPr lang="en-US" sz="1800" dirty="0" smtClean="0"/>
              <a:t>Facebook and Google+ “sites”</a:t>
            </a:r>
            <a:endParaRPr lang="en-US" sz="1800" dirty="0"/>
          </a:p>
          <a:p>
            <a:r>
              <a:rPr lang="en-US" sz="2000" i="1" dirty="0" smtClean="0"/>
              <a:t>Harvest from new sources</a:t>
            </a:r>
          </a:p>
          <a:p>
            <a:pPr lvl="1"/>
            <a:r>
              <a:rPr lang="en-US" sz="1800" i="1" dirty="0" smtClean="0"/>
              <a:t>SRM Journals, Australian Rangelands</a:t>
            </a:r>
            <a:endParaRPr lang="en-US" sz="1800" i="1" dirty="0"/>
          </a:p>
          <a:p>
            <a:endParaRPr lang="en-US" sz="2000" dirty="0" smtClean="0"/>
          </a:p>
          <a:p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85725"/>
            <a:ext cx="22621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310157"/>
            <a:ext cx="3173346" cy="22788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7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5" y="304800"/>
            <a:ext cx="5905500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globalrangelands.org/sites/globalrangelands.org/themes/globalrangeland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967" y="304800"/>
            <a:ext cx="229552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4998586" cy="374894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" y="1219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THANK YOU!   Questions?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60198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Please “Like Us” (Rangelands West) on Facebook!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969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2060"/>
                </a:solidFill>
              </a:rPr>
              <a:t>Rangelands Partnership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Began in 1995 as an </a:t>
            </a:r>
            <a:r>
              <a:rPr lang="en-US" sz="2800" dirty="0" err="1" smtClean="0"/>
              <a:t>AgNIC</a:t>
            </a:r>
            <a:r>
              <a:rPr lang="en-US" sz="2800" dirty="0" smtClean="0"/>
              <a:t> / University of                           Arizona Libraries project partnering with UA CALS rangelands specialists</a:t>
            </a:r>
          </a:p>
          <a:p>
            <a:r>
              <a:rPr lang="en-US" sz="2800" dirty="0" smtClean="0"/>
              <a:t>Invited Western Land Grant                           Universities (LGUs) to join in a Western Rangelands Partnership in 2001</a:t>
            </a:r>
          </a:p>
          <a:p>
            <a:r>
              <a:rPr lang="en-US" sz="2800" dirty="0" smtClean="0"/>
              <a:t>Now officially includes 19 LGUs                                with international participation                                from Australia, Mexico, and FAO 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AutoShape 2" descr="http://mail-attachment.googleusercontent.com/attachment/u/0/?ui=2&amp;ik=82a6be8bf2&amp;view=att&amp;th=13c93e08478f9e52&amp;attid=0.1&amp;disp=inline&amp;safe=1&amp;zw&amp;saduie=AG9B_P-fz1hox-AifLdl8684yY04&amp;sadet=1359690736878&amp;sads=YA-BZLN3nOWffLvXtRHV2fMd5bI"/>
          <p:cNvSpPr>
            <a:spLocks noChangeAspect="1" noChangeArrowheads="1"/>
          </p:cNvSpPr>
          <p:nvPr/>
        </p:nvSpPr>
        <p:spPr bwMode="auto">
          <a:xfrm>
            <a:off x="155575" y="-2841625"/>
            <a:ext cx="7896225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C:\Users\bhutchinson\AppData\Local\Microsoft\Windows\Temporary Internet Files\Content.Outlook\951XE7WE\UQ RA logo lock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626478"/>
            <a:ext cx="3130296" cy="47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85" y="4038600"/>
            <a:ext cx="1833666" cy="66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data:image/jpeg;base64,/9j/4AAQSkZJRgABAQAAAQABAAD/2wCEAAkGBhQSEBUUEhQWFBUWGR8ZGBgYGR0cGxwYHxwcGRgWGxgYGycfGxskHh4eHy8gIycpLCwsGB8xNTAqNyYrLCkBCQoKDgwOGg8PGiwkHyUwLDA0LCosLCwwLCwsLywsLy0wKiksLCwvLDQsLC0sKjAsLCwsNSwwLCwsLCwsLywsLP/AABEIAOEA4AMBIgACEQEDEQH/xAAcAAACAwADAQAAAAAAAAAAAAAABwUGCAEDBAL/xABMEAACAQIDBQUCCgQMBQUBAAABAgMAEQQFIQYHEjFBEyJRYXEygRQjQlJicoKRkqEzNXOzCBUXJFNUdJOisbLBNEPS0/AWRGODwtH/xAAbAQABBQEBAAAAAAAAAAAAAAAAAQIDBAYFB//EAEARAAEDAgMDCgQFAQYHAAAAAAEAAgMEEQUhMRJBYQYTIjJRcYGRocEUsdHwIzNCcuFSU4KSorLxFRYkNGJj0v/aAAwDAQACEQMRAD8AeNFFFCEUUUUIRRRRQhFFfE0yopZiFUC5JNgB1JJ5Clrtbvvw+HJjwg+EyfPvaIH6w1f3aedWqakmqnbELST96nQJpcG6plvIALk2A5mqhtBvWwGFuDN2zi44Ie+bjmC1+Ee80hdo9ucZjj/OJiU6Rr3Yx1HdHO3i1zXhyjZ/EYpuHDwvKb2PCpsPrN7K+8itZT8mGRt5ysksOwZD/Efp4qAzXyaEys53/wArEjC4dEF9GlJYkfVUgA+81V8dvdzKT/3HZjwRFH52J/OprKNw2LkAM8sUAPQXkYeRC2X7mq45duHwSayyTSn6wQfcov8AnUxqMDpMmtDj3bXqcklpHJLy7V4xh3sXiW9ZpD/m1RkkhYksSSTck6kk6kk9TWnMJuty2MaYRG+uWf8A1k1xNkGURNwSQ4FG58LrEGsetm1tSt5S0zDaKE+Fh8kcyd5WZI5CpBUkEG4I0IPQg9DUnHtZjF9nF4lfqzSD/Jq0HHkGSswVY8CzE2ABjJJ6AAHU13Yvddlso1wiD6hZP9BFK/lLSuI52E+IB+aBC7cUk8DvdzKP/wBx2g8JEU/nYH86tGTb/wCUEDFYdHF9WiJUgfVYkE+8VY8y3D4J9YpJoj9YOPuYX/OqZm+4fGR3MEkU4A0F+zcnws3d/wAVIJ8Dq8nNDT3bPqMvVFpWpnbP71sBirAS9i5sOCayG55ANcqfcat6SAi41B5Gsj5tkGIwrcOIheI9OIWB+q3JvcTXv2c25xmBP83mITrG3eQ9fZPK/itjUFRyYZI3nKSS47DmP8Q+nilE1snBaropZbJb7sPPaPFr8Gk+fe8R+0dU9+nnTJhnV1DKQykXBBuCDyII5islU0k1K/YmaQfvQ6KcODtF2UUUVWTkUUUUIRRRRQhFFFFCEUUUUIRVe2w22w+XRB5iSzexGti7eJAJ0UdWOnqSAYreJvHjy6LhThkxLDuR9F+nJbUL4Dm3TqRnvNc2mxkxlncySNpf/JVA0A8AK0eEYG+s/Flyj9T3cOPlwhkk2chqpzbTePicxYqx7KDS0KnS41uxsOM+ugsLAVC5ds9iJ45ZYomaOFS0j8lUKLnvHQm2vCNetq9Ob7MYjBLBJiIuETDjVGvyUi6OBYqbEEi97N0N7aa2faCXBxGBVWF0BVFAChSNVsOXUEetaStxKPDIGCkYC03zGmWveeN/NQtYXk7STW5jZXBYwytiEMssRBCMfi+AjRuEe0bgg309nSnrhsKkahUVUUclUAAegGlZ5wLnJM+4WJWEOVJ8YJNVJJ58PdJt1Q1opTWZx/bdO2XaJY8Atvu7R7+Kmi0suaKKKzymXy7WFzyrKO2We/DMdPiB7Lv3PqDupp07oHvNaB3qZ98FyuYg2eQdkmtjd9CQfELxH3VmiGEuwVQSzEAAcyToB99bjkrTACSpd+0fM+yrTnQL6wuJaN1kQ2ZGDKfBgbg/fWtMhzZcVhop10EqBgPC41B8wbj3Vl3a3Z5sDjJMOx4uC1mta4Khgfz/ACpxbh897TByYcnWB7qPoPdh/jD/AHip+UkTailZVR5gf6XfzbzSQmzi0poUUUVgFaXTicIkilZFV1PNWAIPqDpSE3zbPYLCTRLhkMcrgu6Ke4E9lSFPIkg8iB3TpT9nmCKWYgBRck8gBqSaz3kkBzvPTJICYuIyMDyEKEBI7G/Pug/WY1osALo5H1BcQxgubb+wKGXMWVUzvZXE4QI08TIsihla3dNxfhv0Ya3U2OlSuxm8jE5cwCntYNbwsdLnW6GxKH00N9Qa0LtZjYYcDPJiFV41QkowBDHkqWOly1gPMis35PsTisZh58RBGGWI2Kj2mJHEwRevCLG3PUWudK0dFiUeJU7vjWANBAvuJPyPj5KFzCw9FaI2P23w+YxccJIYe3G1uNPAkA6qejDT0NwLDWRMpzibCTCWBzHIul/yKsDoR5EVobd1vIjzGPhfhjxKjvx9GHz476lfEc169Cc7i+Bvo/xYs4/Ud/Dj58Zo5drI6q60UUVnFMiiiihCKKKKEIqkbyd4iZdFwIQ2JcfFpz4Ry7R/BfAdSPAEiW222xjy7DGV+857sSfPe2gv0UcyfDxJAOZs2zWbGYhpZSXlkPQe5VUeHIAVo8Dwj4x/Oy/lj1PZ3dvl3QyybOQ1Xw7zYqck8U00rerMxq5buguAzkQY2JQ9zEC2vZyG3Aw6Wb2b/TBuNbsTdVu2GCQYjEC+JcW4ekSn5I8XOlz05DqTBb9tliDHjohytHLbp1jfTz7t/q13ZMWhq5zQMyjcC0OH9W63Ddx7lEIy0bW9XXejsx8Ny6RVF5IvjY7cyyg3W3XiW49beFU7cNtRdJME51S8sX1TpIo06MQ3nxt4VfNgNpRjsBFMfb9iQeEi6N6A6MPJhSa2qwbZPnizxg9nx9snmjEiWIaW0uy+QK+NcWgjM0M2GydYXc39w1Hj9SpXGxDwrjv52b44I8Wo70RCSHxjY90n0c2+2asm6XaT4XlsfEbyw/FPzv3fYY3NzdLXPUhqsWNw8WNwjJcNFPHa46qy6MCPUEUjt2GZvlubthZjYSMYH8O0Uns2Hjc6DykvTKcfGYc+A9eLpD9u8ffBB6L79q0HRQK+JpQoJJsALk+XU1nFMkhv8z0tPDhQdI17Rx9JtF87hQT9uqxunyb4RmsNwCsV5mv9D2f8ZWoXavOji8bPP0kcldLdwd1B7lAFXPc/tRgsB28mKl4JH4UUCN2sguWN1U8yRp9CvTHQSUeE81G0l+zawBJu7XTsufJUrh0lypPf/kvDLh8SB7SmJz5qeJPeQW/DVZ3P578GzSME2ScGJrnS51TTx4wB9o1d94m32WY/L5IUnJlFnivFJ7a8hcrYXF1v9KkrDMUYMpKspBUjmCNQfvqPC4JJ8NdSztLTmMwRxBz7D8kryA/aC2KK5qL2azpcXhIcQtrSICbdG5OvuYEe6pMmvOXNLHFrtQriXe+vab4PgewQ2kxN09Ih+kPvuE+2fCuvcfs12GBOIYWfEm48o1uEHvJZrjmCvhS92lxTZzngiRvi+PsUPhGlzJIOYN7Mw8rU/pJI8LhyxskUKX8lRR//AAVoqwfB0MdIOu/pO9h97woW9Jxd2JUb+doSTDgo7kn42QC9zzWNLDnrxG3kppi7EbOjA4CGAgcQXikI6yNq5v110HkBSm3eYM5rnUuNmHdibtbEfK9mBPshb3/+Ompt/tMMBgJJgRxkcEQPWRvZ0621Y+Smkr43Rshw2PrZF373bvAeiGm93lJneTGuOzsw4ONTJcRMVsOOUXLsTe3dHdJ+gapiNNhZwRxQzRN6MrCm1uJ2YJMmPluSbxxk8z1kk1562W/16nd6u7X4ahxGHFsSi2K9JVHyT4OOh68j0K92PFoaScUD82NAaXH+rffhu4dyiMZcNrepHdtvETMYeByFxKDvpyDDl2ifR8R0PkQTdayLlGay4PELLESkkbdR7mVh4HUEVpjYjbGPMcKJU7rjuyJ8x7Xtfqp5g+B8QQOFjmEfBv52Ifhn0PZ3dnl3yxSbWR1ViooorOKZFfE0wRSzEBQLknkANST5V90r9+G13YYdcJGfjJxeTxEINiOdxxnTzCuKtUdK+qmbCzU+g3lNc7ZF0sN422hzHFlh+hjusItbu9XPmxF/IADpV43L7vgbY/EKdD/N1P3GYjr1C38CfmmqDsBsk2YY1IuUa9+U+EYIuAejN7I9b9K1BhcMsaKiKFVQFVQLAKBYAAcgBpWvxysZRQNoKfLLPu7O86n+VBE3aO0V21HbQZKmLw0uHk9mRSt/A81YX6qbMPMVI0ViGuLSHN1CspDbpM6fA5lJgZtBIxQjosyXsRe2jAFdBc9yr1vm2a+E5eZVHfw3xgPUp/zFv4Ws32BVR34bPGDEQ4+G6liFdh0lXWN/UgEfYFM/ZDP0x+Bjm0762kXwcaOvpf8AIitLWynahxSHfba/cNfMeigaNWFVHcjtX2+EOFc/GYf2b8zEfZ/Ce76cNVrfrs72WIixsfd7SyORoRIouj3HUqLf/XUNZsjz23KEN9+HkPvJ4fzMdOrbbIBjsBNCLFmXijJ5doO8huOhOnoTUsz20OIMq4/y5M/A9YeGvogdJhadQvvYraAY3Awzj2mWzjwkGjj7+XkRUPvdzv4PlcwBHFNaFb/T9v8AwBqoO4raExYmXByHhEvfQNpaVdGW3O5X93XXv62g7TFRYZW0hXjcA/LfkCPEJY/bqKLCtjFhB+kHa/u6j6JS/oXSxggZ3VEBZmIVQOZJNgB5k1Pfyd5j/U5/wGpXc5k3wjNY2tdYA0p00uO6mvQ8TA/ZrR0sgVSzaAC5PkOdd7GMekopxFE0HK5vf2KijiDhcrLn8neY/wBTn/Aahswy6SCQxzI0ci2urCxFwCNPQg1r8UkN/wDkvDPBiQDZ1MbHpxKeJfeQT+CocL5QyVVSIZWtAN9L667ylfCGi4U5uDzzjwsuGJ1hfiX6j9B9oMftVZd6G0/wLL5GU2kk+Kj+s3NvLhW59QPGkrun2g+C5pFc2Sb4l/tex6d8Lr4XqW3tZ02OzRMLDZhEwhXXQzOQH/OyfZNVKnCg/Fs+oeme4a+Z9ClD/wAPirFuE2assuNce18VF9UWMje88I+y3jXu37bS9nhUwqHvTnifyjU3sdb95rfgar/kmVJgsJHCpskSAEnyF2c+puT60lMqQ55nxlYEwRni8hCh+LXUfLa1x9JvCqdPKKuukrpeozpeXVHfv704jZaGjemfuu2a+BZdGrC0kvxsl+YZgLL5cKgD1v40sd62ePmGZx4KA8SxN2S66GZiA5Nui6Ly04W8abe3u0vwHASzD27cMY8ZG0X1A9ojwU0s9xezfazyY2UFuAlIydbyMLyNc63CkC/0zSYe8t57FJsyL7PFx+l/LuQ8aMCb2z+SphMNFh4/ZjULfxPNmNurG7HzJqRoorNOcXEudqVOkvvo3fgXx+HU6n49R9wmA6dA1vEH5xqk7udtDl2LDMfiZLLMLX7utnFuqk39CR1rTGLwqyIyOoZWBVlIuCp0IIPQisubdbMHAY6SD5Htxnxja/D7xqp81NbfA6ttbA6gqM8su76jd/CrSt2TtBalhmDqGUgggEEciDqCPKuylfuP2u7fDNhJDeSAAp4mE8hz14Dp6MgpoVkKyldSzOhfqPUbj5KdrtoXXzI4AudAOdZW242kOOx0s9+4TwxjwjXRfv8AaPmxp9b18/8AguWS2Nnl+JT1cHiNx4IGPuFIDY7I/hmOgw59l37/ANQXZ9fHhBrVcmoWxRy1smgFh3DM+ygmNyGhPLc5sr8EwAkcWlxFna/MJ/y1+48X2qv1V/a3a2LLIElmR2RnEYEYUkEqzDRmUWsp/Kql/L/gf6HFfhj/AO7XAdTVmIPdUNYTcnT5eCmu1mSZtFLL+X/A/wBDivwx/wDdo/l/wP8AQ4r8Mf8A3aT/AIPXf2Tkc43tV22syFcbg5sO1vjF7pPRxqje5gDSe3M7RNhMbJgpu6JWIAPyZ10I+0AV9VWrfhd+2CkkRFhxN3YKLrHa5Nhf43lVQ31bOthsbHjYrqJSLkfJmS1j5XAB9Vauth1PI0PoKppaJBdt/wCoffpbeo3kddu5Wnfnsz22EXFIt3gNnI59k3PkNeFrHyBY1K7oNqBi8vVGN5cPaN/Erb4t+d9VFrnmUapjZrN48zy5XYAiVCkqeDW4ZF9L3t5EUodiMS2UZ4+GlJEbt2JJ5EE3hk99x6BzUMLHVNFJSPHTiJcO79Q++CUmzg7cV8bzssfLc4TFQ91ZGE6W0HGCO1Tnrc94+UlqemUY6PEwRzxgFZFDA28Rex8xyPpVW3u7N/C8ucqt5IPjV8bD9Iot4rc26kCq5uF2m44ZMG51jPaR/UY99QPJtf8A7KKj/rcNZP8Ari6J/buP3xQOi+3amysYHIAVX94OafB8sxUl+E9kVU9eJ+4tvO7CrFSW367XhiuBjPskPMQevyI/cO8fVK5mF0rqqqZGBle57hqnvdZqZuxOY9vl+GluCWiXiI+cBwt/iBqbZAeYBpQbh9q7o+BkOqXki81P6RBp0bvdSeJvCnBTcRpjS1L4j25dx0SsN23UDtjnaYLBTTkLdF7gtzkOiD04iL+V6U25DZ4z4yTGS3YQ34Sesrg3bnrZSenNwelfe/fabtJ48GpHDCO0fX/mMO6D5hTf7dM/d/s58By+KFhZ7ccnL9I2rC4520X0UV1gPgcMv+ub/SPr7qPrP7lXt9e0/wAGwPYIbSYm6+kQ/SH33C+jHwr73LbNfB8vEzC0mJPGf2Y0jGnS12+1S9zeU53nwjQ3hDcAI5djHcu9wbd7Ug/SUU5trs9TL8BJLoOBeGNfFz3Y1t4X/IGkqo3U9JFQsHTkIc7xyaPveEA3cXHclBvj2jbGY9MHAeNYTwAKfanY2I52PDomvI8fjTm2TyFcFg4cOtu4o4iOrnV297Emk/uT2bbEYx8ZLcrCTYnXimYanzsCSfNlp5z4lY1LOwVQLlmIAA8SToKbjL2wiOgi0YM+Lj9+tkRi93FdtFUjMN8eWxMV7YyEGx7NGYeoYgKR5gmumDfblrHWSRPrRt/+L/8AhrljDast2hE637SpNtvar7S4327LfCMEMQgvJhrsfOI+2OfSwb0DeNXjKc+gxSceHlSVfom9vUcwfI1654wylSLgixB6g6EVHTTyUk7ZALFp0+Y8skEBwsssbD7SHA46Kf5APDIPGNtG9be0PNRWqI2uAR1FZQ2syI4PGzYc8o3PCfFD3kPrwke+9aB3T5/8KyyIk9+L4l/VAOE6+KFT6k1q+UsDZY46yPQ5HuOY91BCbEtKoO//ADe82Hw4JsiGVh0ux4V94Ct+Kuf4P+U3mxGII0VRGp82PE35Kv31Vd7uN7TN5/BOFB7kF/zJpt7lcuEeUxvYgyu7n8XAPdZRT6s/C4IyMavt69I/RDelJdR+/wC/VsP9pX91NSIwmFaWRI0HE7sEUXAuzGyi50Gp6099/wB+rYf7Sv7qakzsj+sMJ/aIv3i1f5PvLMNc8bi4+iZLm9Tf8kOa/wBVP97D/wByj+SHNf6qf72H/uVpiiuF/wA1Vn9LPI//AEpeYas45VunzNMRE7YUhVkVie1i0AYEnSSndtzs0MdgZYSBx24oyeki6qfK+qnyY1YKLVy6zF56uRkrrAt0tfv3kp7Yw0WSJ3G7SGDFPg5bqs12UHQiVR3lta92UdeqDxqX387M3SLGoNU+Ll+qSTG3PSzEjlrxjwqu728jbAZmmLg7glPaqRyEykFxp46N58TU3sFiYs2yy/yMRGVYdVbkw9Vbl6A12KuYRTw4pEOi/rDjoR5eouo2i4LCvjYLaRcfgI5SQXtwSjwkUWbTwOjAeDCkxjkOSZ7xAERK/GAOuHkvdbX14QSuvVL1Kbp80kwGayYGfQSExka2EqX4GF7aMLi9tbpVm38bPdphI8Uo70DcLHxjc2H3Pw/iNLBGyjxB1Oc4pRl3O09ckE7TL7wmHm2bLDhZcR7SxxtJp1CqWFvX/esmYzGPLI0kjFndizMeZYm5NPHdxmv8YZJNgy3xscbwa/MZSImsLaD2ensUipIypIYEEGxB0II0IIPI10uTlMKeWeJ3WaQPDO3nr5JkxuAV6snzaTCzxzxGzxtxLfUeYI8CND5GtTz7QxLgfhhPxXZCbzKlQwA8zcD31k+GEuwVQSzEBQOZJ0AHvpvb5s4GHwmGy6I2ARS4vyRAFjTW5IJBPO/cHO9Px6ibV1MEY6xvc/8AiLH62RE7ZBKr27bKnzPNziJxxBGM8nhx3vGvPQcWttdEIps70NqPgWXyFTaWUdlH48TDVvsrc+tvGo3ctkAgy1ZiPjMQS7GwvwglY1uOlrt9s1Qt42OfNM5jwkJusbdip5gMTeaT3WsfKOuVJs1+JlpyiiHhZuvmfRPHRZxKtO4nZns8O+LYd6Y8CXGojU6kH6Tf6BVe337TmfFJgorssJuwGvFMw7qgW+Sptp1cjpTVzrMIsry1mUdyCMJGp6sAFjW+p1Nrn1NJ/dBkDY3MWxU3fWE9qzEDvTMSV6ePE+nIqKSil52abFJh0W9UcdAPAW8TdDhYBgTUyHBQ5NlQ7WyiNe0mI5tI1rgcrkmyL6KKRG2m3U+YykyErEDeOIHur0BPzmtzY+JtYaVet/e0bccODUkKF7WTzJJVAfQAm30h4VQ9gtlGzDGpDqEHflPhGCLgeZvwj1v0ro4PTRxQuxKpzcbm/YPqfoE2QknYaorLsknxB+Ihkl1t3EZgD4EgWHvr047ZLGQ3MuFnQLzYxtwjrfiAtbzvWqMsyuLDxiOFFjReSqLDzPmT1PM16rVTfysl2+jGNniTdO5gdqyDlmay4eUSwSNG68mU29x6EeR0NaK3a7wlzGEq9kxEduNByYdJF8j1HQ+ovR99ewUcQGOw68IZrTqostz7MoHS57ptzJB5kkr3Y3PDhMdBMDwhXAf9me64P2SfeBXTqoYMaoviIxZ4v33H6T2js8+CjBMbrFX7f/lXDiMPiAP0iNGx80N1v5kMfw19bgM3ImxGGJNmUSqOl1PC3vIZfw1a9+GAEmVcfWKRGHofiz/qFKzdFjuzzfD+D8SH3obfmBVOl/6rA3sOrL/5el8sk53RkUHtdPx5himve88h93G1uflWkt30ATKsGB1gRvxKGP8AnWWppSzFmJLEkknmSdST51rnJoiuGhUixEaD7lApvKcc3TwRd/oAPdLDmSVQN/8A+rYv7Sv7qakLDMyMGUlWUgqwNiCNQQRqCDren1v/AP1bF/aV/dTUlNmIFfHYVHAZWnjVgdQVLqCCPAjSuhyecGYcXEXALkyXrru/9Z4/+u4r+/k/6qP/AFnj/wCu4r+/k/6q0j/J/l/9Tw/92KP5P8v/AKnh/wC7Fc//AJhof7D0an807tSx3IZ/iZ8fKs+InmUQMQskruAe0jF7MxF7Ei/mad1RWV7LYXDOXw+HiiYjhLIoBKkgkXHS4B91StZjEqqOqnMkbdkZZZeymY0tFiqrvJ2Z+G5fLGovInxkXjxrrwjzYXX7VLbcXtX2c74KQ92W7x+UgHeX7Si/2POnkaztvMyV8tzUYiHurI3bxHoHDXkTny4je3KzgV1MHc2qhkoH/qzbwcPvyumSdEhyn9+OQNDPDmEPdJIVyBqJF70b8tTYWufmLV3xGOXNsikdFBaWFu5ztMovw6+Eiix9DXqxccec5SeGwE8d1vrwSDle3VXFj6GlruWzp4MVPl83d7TisCR3Zk7rrYcyVHj/AMseNK3anov/AGQH/Lf2I8hxRo7gUv8AZvaefAzdrh24TyZTqrL81l6j8x0IpuZJDlWfFnkhMWLABkVWKkjQdoLaOOlyLjS/MEpfMsufDzSQyizxsVYeYNri/Q8weoNe7ZDHvDj8O8bcLCVRfyYhWHoQSPfWvxGhZURmohdsvAuHNNrjWxtqFXY6xsdEydocdluRycGChE2Nt7cjFxDcaE+DEH2VsbcyNLqnM8zkxErSzu0kjasx6/7AdABoOldWKxTSSNI5JZ2LMT1JNyda9OR5Q2KxMUCXvK4W41sDza3gBc+6pqWiZRxmWRxc+2bibnL5Dgkc7aNgtF51mS5TkwI9qKFI479ZbBVJGl9e8R4A1SdxGzzM82OlBPOONmvck96V9efQX82rwb6M/bF46LAQd7syAQD7U72CrrpoCBe/N2HSmYTFk+U9CsEfpxyH/dnP51iXB1PQhg/MnN+Ozu8yfIqzq7gEs9+u1Ha4hMIh7sPfk8DIR3R6qpP4z4UzN22zPwHL4o2W0rfGS+PG2vCfNRZfs0nd2ORPmWamebvLG3bynxkJJRefVtbcrIRWihS4y4UsMeHs/Tm79x+7+SI+kS4rM29uYtnOJueRQDyAjTQf5+81ef4PmDHBi5flFkT0ADH87/kKp2+bBdnm8rdJVRxp9AIfXVTVi/g/5rwz4jDk+2iyKPNTwtb3MPuru1oL8Dbsf0s9LXUTfzU8KKKK88VtVjeXhlfKcWGFwIyw9VIYH7wKy7Wl97eadjlM/K8gEYv9IgH/AA8R91ZuweFaWRI09p2CL6sbD8zXoPJa7aWRx02vYXVSfrBaZ2zw/a5JiOLX+bF9fFV4wfvFZ22Sn4MwwrXtaeM+7jW/LyrUmZYa+EkjAH6JlA6ewQPdWR4pSrBlJDKQQRzBGoI86r8mPxYJ4vvMEeydNkQVwRateZRIWw8THmY1J9SoNZW2qi4cfil+bPKPukYVpbYGYNleDI/oI196qFP5ijlQecghl7/UA+yIMiQqlv8A/wBWxf2lf3U1JjZH9YYT+0RfvFp8b4dncRjcDHHho+0dZ1cgFR3RHIpN2IHNh99LDZzdfmUWMw0j4YqiTRsx44zZVdSTYPfkKdg1XBHhrmPe0HpZEgHTsSSNJfotFUUUVhFaRRRRQhFUvexsx8My5yovLBeVLC5Nh30AGput9PECrpXBFTQTOgkbKzUG6Qi4skluJ2s4ZXwUh7r3kiuflgd9Peo4rfRPjXm3xZQ2CzCLHQEoZTxXHSZLa+HeFjbrZqgdu8mfKs144O4vEJ4D0AvcppbRWutvm28aZu8RUzLIfhMWvCFnXXla6yKbdVBYHzWtnKWRVsVZH+XNke85Z+hPEFVhm0tOoVM2hwkeeRjFYIKMaigYjD3AZ1FgJEJsG4eXjw2HMANTsr2GxuIlESYaUEnUuhRVHUszAAW+/wAAah8NinicPG7I68mUlWB5XBGop37rN6bYpxhcZYzWvHLy47c0YDQPbUEaGx68+lVfFYZTn4cB7Bpe92j3A8xxCa3Zec0qsx2Dx0M3ZNhpS17AopZW1sCrqLH/AG62q44AR7PwGSXhkzOZbJHcFYEPVyOvjY62AGnExl96O9V4pGwmCcKy6SyrzDX1jQ8gRyJ8dBYik3POzsWdizMbksSST4knUmnUzarEoWmpAaw5kC93d/YOGp4JDssPRTQ3L5I2Kx8uNm17Mkg+M0lyT7hxH1YGu3fttTxzJgkPdj+Mlt88juKfRTf7Y8Kt2wXZ5ZkK4iUAXQztbmxY/FKCflFeBR5mlbsJkz5rmvHOONeIzznoRe4TW4szWW3zb25VyoXNmrZq6T8uLIeGQt6nvIUhyaGjUpwbp9mPgeXoWFpZrSvcWIuO4hB1Fltp4k1da4UVzWNnmdPK6V+pN1YAsLJYb8Nke3wy4uNbyYcWew1MJNzfS/cPe8AGc0ksmzeTC4iOeFuGSM3UnUeBBHUEXB8jWunW4tSU223IyB3mwFmUni7A6EX5hG5EeCm1hprWrwLFoWRGkqj0dxOljqCoJYzfaarxs9vawGJRS8y4eS3eSU8NiOdnPdI8Nb+Q5VI4/eNl0SF2xkLAdEcSN7ljufyrMOMwUkLcEqPG3PhdSp+5gDXXDEzsFQFmPIAXJ9AOdX3cl6Vx22yHZ8Pmm887sVw3k7wTmUqhAyYeO/ApOrE85GANr20A6AnxNezc7skcVjlmYfFYYhyT1k5xqPQ94+g8RXxsjugxeLYNMpw0PVnFnI8FjOt/NrDrryp9bPbPxYPDpBCtlQczbiY9XYgC7Hqf9qhxPEqaipfgqM3OmWdr659pQxhc7acu/NpOHDysOaxsfuUmshgVqnbzFdnlmLa9j2DgHzZSo/Mis07LRcWPwq/OniH3yKKbyXPNwzS93oCfdLPmQFNb2MEY83xOlg5Vx58Sgn87j3U49zWP7TKIRe5jZ0PlZiyj8LCqDv8Asq4cXBOBpJGUOnykN+fiQw/DXu/g/ZvricOSLd2VR1v7Dn/RRXD4rBY5B+m3p0T9UN6MhCdFFFefHZhHCheV1jRebMQAPeaxABOQVleiilXn++5S3ZZbC2IkbRWKta/0YwONz68Pvqc3V7ZvjsPIuIP84hciTThJUklTwgC1tVt9DXnXQlwypih56Rthlkdc99tQL5ZpgeCbBXiiiiucnoooooQlnv3ypXy9Zrd6GQWNvkv3WF+gJ4T9kVW9zWciaHE5bLqsiOyXJ5MvBInPTmGFvpGmFvXwJlyfEgc1VX9yOrn8gazlkebvhcTHPGe/G3EPA9Cp8iLg+RrbYTB8bhb4L9IOJbwNgR63VaQ7LwV5J4WRmVwQykhgeYINiPvrnDYlo3V0JVkIZSOYYG4I9DrTUz/Y+HOQ2Oyx17VtZsOxCtx25+Csbde62puNapuB3cY+TELC2GmjuwDOyHgUaXYv7JAGtgfKtJBilPLEedIa4DpNdkR25HUKEsIOSrk0xdizG7MSSfEnUmvvBYRpZUjQXaRgij6TEKPzNWnE7qcxWZo1wzuAxAcFQrAcmBLWFxrYnS9XTINlMPkSfDcxkVsRY9jEhvY2seG9uJrGxb2Vv10NMqcWp44vwXB7j1WtzJO7IaBKIyTmvNvt2j4RDl8Zssaq8tuptaNND0F2II6p4VZNxGVKmXvNbvSym5t8lO6o9AeI+80j88zd8ViJJ5fbkYsbcgOQUeQFgPStJbsMvEOU4VR8qPtNfGQmT/8AVvdWdxeD4HC46feTnxNiT62UsZ2nkq00UUVilZRRaiihC+WQEWIBFCRgcgB6Cq/tvtlHluG7VwXZjwxoNOJ7XsT8lRa5P+Z0qHwO8Yx5acZj4TBxPwxxgHicWBWwe3PvG+gsL1aZRzPYJGtyJsOJ4DUppcAbK8gVzVF2S3u4XHTdjwvDIfYD2IfyBXk3kfderyDTJ6eWnfsStIPFKCDoqDvtxwTKnW+ssiIPceM/klKPdPgTLm+G00Qs58gqkg/fYe+rh/CCza74bDg8g0rD1PAh/J/vrybgcq4sXPOeUcYQfWc35+ICn8VbOiHwuCSSH9W169EKs7pSAK+b48h+E5Y7D2oCJh6KCH/wkn1UUkdgM++B5jBKzWTi4JNbDgbusT5C4b7IrUmIgDqVYXVgQR4gixH3VlDanIWwWMlw7X7jd0n5SHVG94t771HyblbPBLRSb8x3HI+WXmlmFiHBayBpbZ5unkxuPeXE4uQ4e944xqy3HeUE91BfkQCSOeutTG6var4bgELG8sXxcnmQO6/2lsfUGrlWXEk+HzPa02cLi/0v8+xT2DwlD/FiZHnEJjHDg8WvZNxEtwOLD2jy73C1yeTP4VIvslisLn4xOEjvh5xefUKov+kvfUniAkAHMkjQXNMbEYGOQqZEV+A8S8QB4WsRxC/I2JF/Ou61TOxJ7syLktLXE57Q3HvGWd9yTYC5ori9c1y09FFFFCF4c9wYmws0R1EkbofepHMVkStkMKyzt7s02Bx8sVrISXiPQxsTw/dqp81NbPknO1r5ISczYjwvf5hVpxkCo3I8+mwcyzYdyjr9xHVWHIqfA1oHd5vIjzFOB+GPEqO+l9GHz479PEcx58zm6pLZvGvFjIJI2Kssi2I8yAR6EXBHUGtFi+ExVsZdazwMj7Hgoo3lpWgN4e8iLLo+BLSYlh3U6L4PJbW3lzPlzGfc8z6bFzNNiHLu33AdFUcgo8BX3tPj3mxs8khuzSNf3EgAeQAAHkKjKTCMKio4g+13kZn2HBEjy4orXuT4EQ4eKICwjjVAPAKoW35Vmbd/sw+Ox0cYW8asHlJFwIwbkG/Pi9kDz8Aa1IKz3KudrpI4gcxcnxtb5KaAZErmiiisYrCKKKhNsc3lw2CllgiM0irdV6DxYgalVGpA1NunMPYwvcGjU5IOSou+WQJi8skmB+DJKTIQLj2oyQR17oOnO3Fao3Pc0jzvN8LhoSZMLDd5GsQGtq+jW7uioDb5Zq27M7ZYPOYDDMidpYGSB9b/AE0v7QB6jVdL20qfyrZDDYWORMLEsPaCxZbluRtdmJJtfQXrufFCkYI5GOErA4DsG1fpdt88rZHJRbO1mNCl5t1HDNnWVxYbszKjgycFu7GrLIinh5WVXIHn502y1heqlsduwwuXOZIy8kpBXjcjRTa4VVAAvYa6nnrYkV497+1XwTAMiG0uIvGviFt8Y/O+gNr9CwqvLarkipackgC1zlckkk23AfIJR0QXFJHbraD4bmE8wN0LcMf7Ne6tvC4HFbxY08NzmQ/B8sRm9qc9sfIMAEA+yAfVjSG2VyBsbjIsOt++3eI+Sg1duXRb++1avw8IRQqiyqAAPAAWA+6u/wApJWwQxUUegz8BkPfyUUIuS4rspR79tky6JjYxrGOzl+oT3H59GJB0+WOgpuV0Y7BLNG8cgDI6lWB6qRYisrQ1bqSdszd3qN4U7m7Qss2bsdsf4vxoLn4mWyS+Wvdk+yfyLVpiNwRcG4PUVlfbbZN8vxbQsCU9qJz8pOh06jkfMeYpobl9vhIgwM7WdB8QT8pAP0f1lHL6P1a1WP0TamMV9PmLZ27Nx8ND/CgidY7JTaqJ2j2mgwMJmxDhV5Ac2Y/NVeZP+XM2FSOJLcB4LFrHhvyv0vbpelHkm7vF5liWxWcFlUEhYQbXA6DhPcjB5WPE1r36nL0kEMl3zv2Wt3DrHgB76BTuJGi7Nl9oczzTMFxMXxGDiJUq2qMvVSAQZJDpryX8mbgrqwuESNFSNVRFFlVRYADkAByFd1Mq6hs7wWMDWgWAHZxO88UNFtUUV8l6+qqJyKgtq9jsPmEXZzpqPYcW40Jtcq1uthccjap2inxyOjcHsNiN4SEXWWtstg8Rl0gEo4o2NklUd1vI/Na3yT52vzqGyj/iIf2if6hWtMyyyOeJopkWRG0KsLg9R7wdQehFZw2p2U/i/NkhB4kLpJH48DPYK3mCCL9bX0vavQsJxv41joZeuAc+36FVZI9k3CrWb/8AETftH/1GpnY3YPEZjJaIcMamzysO6vkPnPbXhHvtXv2P2UXMM3eGQ2jVnkkA5lVe3CD0uSBfwvWjsFgI4Y1jiRURRZVUWAHoKTFsbNGxsMI6ZAz3D6lEce1mVGbKbJQZfAIoF82c+07eLEfkOQqboorz573SOL3m5O8q0BZFFFR+fZmcPh5JRE8pReLgS3EfS/3nrYHQ8qa0FxACVdubY4wwSShHkKKW4EF2a2tlHU1X9hdvYcyhuLJKv6SIm5HgwPylPj0POqXkm/dpGIlwTsACxMBLEKOpRgNNdTxCq1tLnWD7dcxyqbsZwQ0sDqUvfmQPZa/JkVje9x56CHBpelDMwhxtZwzAPY617A9u4qEyDUK6be7quNjjMuvFiFPGUU8IZhrxJ82T8j5HWvTuw3iy4xmwuKiYTxDvOFsDwnhIkX5D36cib6DlVh2H24hzKDiSyyrYSRE6qfEeKHof96n48FGrs6ood7cbAAFrX4eI8za5tfxqpPVPETqWqZdzdCdW8OItp/snBovtNXZJIFBJIAAuSdAB1JNZj3kbW/xhjmdSexTuRDX2QdWt4sbn04R0pjb6NvBHGcDAw7Rx8cR8mM68HkzdR836wpXbFbJvmGLWFbhOcrj5KdTr1PIeZ8jWh5P0baaJ1fPkLZX7O3x0H8qKV20dkJnbiNkykb42QWMnxcV/mA99+fVgANL9w9DTcrz4HBJFGkcahURQqgdFAsBXorKV1W6rndM7f6DcFO1uyLIoooqmnKobx9hRmWGAUhZortExGlzzRvotYajkQDraxzhJHLhZ7Hiimib0ZXU/7GtfUt96u7MYxDicOLYlBqo5SqOnk4HI9eR6EajAsXFOfh5z+GfQn2O//dQSx3zGqk93G8NMxh4XIXExj4xOQYcu0TxU6XHySbdQTdAKyLlmaTYScSRM0csZ9PIqwPMdCDWh93m8ePMY+FuGPEqO/HfQgW+MjvqVPhzXkb6EsxrBTSkzQi8Z/wAv8dh8Escm1kdVdL1Sttd6WGwF0B7af+jQjun/AORvkjy1OvLrVkz3KjiIHiWaSAuLCSM2Yel/uNrG3IjnSuxW414YVlwmJZsXGwYFgFRrG9l0JVvNiQeRte452HxUbnXqn27Bnn3u3Dt3p7y79Kp+1uZZpIYMVineJpG/m8KFlIIHtpGLlfatdjxHi6itD5VHIsEazNxyBFDtYDifhHE1hoLm5sKSWzWLxGa53B8LC8WDUl1GgvGx73DcgMZGW9tO7ppYU9xV3G37IihLWggEnZ0FzkL9wvxvdMj3lc3oqqbbHMwYmy3siF4jIj2u/LhA4rAAanRlNyKqOVb9QrFMbhWRkPC7wniUNfhN1b2RcdGbyvXNhw+aePnIrO7QCLjvHytdPLwDYpsmkTvj/XmG/ZxfvXpzZFnsWMgWeAlo2vYkEciVOjAHQgj3Umd8f68w37OL969dHAWltaWuFiGu+SbL1UbnP15if2cv71Ke1Inc5+vMT+zl/epTnzrO4sJC007cEa2ubE8zYCygnUkD30Y80urA1ouS1vyRF1V76KVuI3uYjFMUyrAyTWNu0kB4AfNVIAuPFxzGlT+7veD/ABiJUki7GeEgOlzYg3FwCAVsQQVN7aa1z5cNqIozI9tgNRcXF9Li9wnB4JsvLvJ3kNlpjjjh45JBxAse5whrMBwniLfcBcHXlUtsXt9h8xiBjPBKB8ZEx7ynqRy4lvyYeVwDpVZ375R2mBjnX2oJBc9Qj902t9MJVE2lxOGkfC4jLmdcwlCs8UIuokI7xuLcL3uCouCOYFyT1abD6eqpGbIIeS4F2oBGY2huFt+4pjnlrlad5WwcmGl/jHLeKN0PHKqdD1kVeRB1415EG9rXqZ2YxGX53hwZ4ITiFUCYcPC4PV1ZTxcBPLXTka53ebx3xTfA8ZE6YtBZiENmA6uoHxTetlJ5WuFq1ZPsfhcLLJLBCiPISWIHIG11W/srcX4Rpf3WgqaiSGPmKi4kZ1XtOo7Cd47ClABNxovJsxu9wmAkeTDoQz6XY8RVdO4pOoBIueZJ62AA8G8neGmXQ8KENiZB8WnPhF7do/go1sPlEW5Akc7w948WXRcKcMmJYdyO+g+nJbUL5czyFtSM85pmc2MnMsrNJLIfXU6BVA5DoAKuYVhctfJ8TVElnaTm63t2nwTXvDBstXwqzYvEfKlmlf1ZmJ/88hWjt2+wy5dhrMQ00lmlbpe2iL9FbnU8ySdLgCG3V7tBg1GIxA/nLjRTyiU/J83PU9OQ6kscCm47i4qD8PB+WOzeR7Dd59iIo7ZnVc0UUVl1OiiiihCK4IrmihCW283dWuMVsRhQFxQ1ZeQlHgb6B/BuvI9CESDNhpvlwyxt5q6t/mDWv6pu327aHMl4riLELYLKBe4+a4uOIeB5j0uDqcIx004EFTnH262+o++CgkivmNVVdhd9iOFhzAhH5Cb5LHl3wB3D9L2ed+GmwkoZQVYEEXBBBBHQg9ayptPshicBLwYhLX9l1uUb6rW/I2PlUjsbvIxOXEKh7SHW8LnTXW6G10N/DQ31Bq/Xcn4qhvP0BGe7ce47u45dya2UjJyeOxOwi5fJiXEjSmdw3EwHFwi5s1tCeJmJIAvppVtqlbLb2cFjCqF+wlPyJdLnTRX9ltToLgnwq6BqyVY2obKfiAQ7jwyU7bWyURtbnIwmCnnuAY0JW/zzog97ED31SdxeRBMveZgD8Ic8xzRO6B+Ljqc3pbP4nG4LscLw3LhnDNw3VbkKDa1+Kx1tyqw7PZWMNhYYByiRU9SAAT7zc++rDZWR0JY09J7s/wBrRl6n0SWu669mHwyxqFRVRRyVQAB10A0FI7fH+vMN+zi/evT2NInfH+vMN+zi/evVzk//AN5/dd8k2Xqo3OfrzE/s5f3qU588ypcThpYH9mVChPUXFgwv1B1HpSY3OfrzE/s5f3qU9qXHnFtYCNdlvyRF1Uh9ht4py3Dy4KWGSadJmEaJa1+TpcXOjgnRT7VWbdLsxiVxWJx+KiMLYji4UYEN337RzwnVVuABfXQ+V+nNsmxGF2kixOHhkkixA+N4FuACOCS5A0tZZNeZ5eFNdadiNYwNJhaPxQC43ub3zFt2Y8UjG9u5RW1WUDFYKeA2+MjYC4vZrXQ28mAPuqj7j8mVcGZmw3ZysxAlI70kZAIKk6qt9NLA8IOtMxiOtUvafevgsFxIG7aUf8uLWx1Fmf2V5ai5I8K51K+eSF1JC0naIOV93sctcsk9wAO0Vb34E4nPCuneY2Gg8T4DXnSq2731ogaHLyHfUGcjuKb27gI75+l7PK3FS+2z3kYnMSVc9nDpaFD3dNbsbXc3110FtAKjdmNkMTj5ODDpe3tO1wi/Wa3PyFz5Vp6Hk/FTt5+vIy3XyHed/cMu9QulJyavAe2xM3y5pZG82dm/zJp67st1i4MLiMUobEnVV5rELchbQv4t05DqTL7BbtYcuTiuJcQws0pFrD5iLc8I8TzJ8rAXECufi+OmoHMU2Uel9L/QffBOjitmdUWrmiisup0UUUUIRRRRQhFFFFCEUUUUIXkzTKosRE0UyLIjc1YXHr5EdCNRSk2t3E83wD//AEyH8kkP+TfipzUVeo8QqKN14XW4bj4fZTXMDtVkPNsknwr8GIieJvBha/jY8mHmL1J5Bt7jcGR2M78A07NzxpYdArez9m1afzDK4p0Mc0aSoeauoYetj186X+f7jMJNc4dmwzanTvpr9Fjce4itZDyjpqlvN1sfja48tR6quYSM2lQOU/wgToMThQdNWia2v1H/AOqrbgd9GWyAcUrxE/JeNrj1KBlt76WWcbkcfET2QTELfTgYK1vEq9gPQE1V8dsZjYf0mFnW/Xs2I+9QRepP+F4PV5wyW7nezrlG3I3ULSWB25wMxtHi4CbXsXANvRrGlDvaxiSZ1hmjdXUJELqwIv2r6XBtSyvRVyh5PspJudZITkRYjt4prpS4WsmbulxiR51iWkdUXs5RdmCi/appcmm9jtucDCbPi4AbXsHBNvRbmsqUXoreT7KubnXyEZAWA7OP8IbKWi1lo7Hb58tjBKyvKw+SkbXPoXCrbzvVQzb+EC2ow2GA8Gla5/Alh/ipc4HYzGzfo8LO3n2bAfewAvVoybcjj5SO1CYdb68bBmt4hUuD6EiqgwvB6TOZ9+93s2xTtuR2gVcz7brG4y4nncqb9xe6lvDhWwNvO586j8pySfFPwYeJ5W8FF7eZPJR5m1PHINxmEhs2IZsS+hse4n4VNz7yaYGX5XFAgjhjSJByVFCj1sOvnUU3KOmp283Rx+lh5an0QISc3FKPZLcRykx7i39DGf8AVIP8l/FTbyzKosPEsUMaxovJVFh5nzJ6k6mvXRWTrMQqKx15nX4bh4fZVhrA3RFFFFUU5FFFFCEUUUUIRRRRQhFFFFCEUUUUIRRRRQhFFFFCF8189fdRRSIVa2x5x1m7Pv8Aip/2r/62oorcclOs/u91WnXGQ/8AFwftU/1itJ7IfL/88K5oo5V9Znd7pIFZDzrmiisOrK5Fc0UUqVFFFFCEUUUUIRRRRQhFFFFC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6" descr="http://rangelandswest.arid.arizona.edu/rangelandswest/media/logo_rlw_300dp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5162"/>
            <a:ext cx="2261636" cy="98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http://upload.wikimedia.org/wikipedia/commons/d/db/FAO_logo.svg"/>
          <p:cNvSpPr>
            <a:spLocks noChangeAspect="1" noChangeArrowheads="1"/>
          </p:cNvSpPr>
          <p:nvPr/>
        </p:nvSpPr>
        <p:spPr bwMode="auto">
          <a:xfrm>
            <a:off x="155575" y="-1096963"/>
            <a:ext cx="229552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http://upload.wikimedia.org/wikipedia/commons/d/db/FAO_logo.svg"/>
          <p:cNvSpPr>
            <a:spLocks noChangeAspect="1" noChangeArrowheads="1"/>
          </p:cNvSpPr>
          <p:nvPr/>
        </p:nvSpPr>
        <p:spPr bwMode="auto">
          <a:xfrm>
            <a:off x="307975" y="-944563"/>
            <a:ext cx="229552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4" descr="http://upload.wikimedia.org/wikipedia/commons/d/db/FAO_logo.svg"/>
          <p:cNvSpPr>
            <a:spLocks noChangeAspect="1" noChangeArrowheads="1"/>
          </p:cNvSpPr>
          <p:nvPr/>
        </p:nvSpPr>
        <p:spPr bwMode="auto">
          <a:xfrm>
            <a:off x="460375" y="-792163"/>
            <a:ext cx="229552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6" descr="http://upload.wikimedia.org/wikipedia/commons/d/db/FAO_logo.svg"/>
          <p:cNvSpPr>
            <a:spLocks noChangeAspect="1" noChangeArrowheads="1"/>
          </p:cNvSpPr>
          <p:nvPr/>
        </p:nvSpPr>
        <p:spPr bwMode="auto">
          <a:xfrm>
            <a:off x="612775" y="-639763"/>
            <a:ext cx="229552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029201"/>
            <a:ext cx="1362074" cy="13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78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1" r="20000" b="6999"/>
          <a:stretch>
            <a:fillRect/>
          </a:stretch>
        </p:blipFill>
        <p:spPr bwMode="auto">
          <a:xfrm>
            <a:off x="571500" y="1600200"/>
            <a:ext cx="7803970" cy="438973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Oval 5"/>
          <p:cNvSpPr>
            <a:spLocks noChangeArrowheads="1"/>
          </p:cNvSpPr>
          <p:nvPr/>
        </p:nvSpPr>
        <p:spPr bwMode="auto">
          <a:xfrm>
            <a:off x="6781800" y="3489072"/>
            <a:ext cx="1593670" cy="61198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571500" y="339144"/>
            <a:ext cx="800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002060"/>
                </a:solidFill>
                <a:latin typeface="+mj-lt"/>
              </a:rPr>
              <a:t>Rangelands West: Archival Repository for SRM 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Journals</a:t>
            </a:r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	</a:t>
            </a:r>
            <a:endParaRPr lang="en-US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>
            <a:off x="3200401" y="1295400"/>
            <a:ext cx="3733800" cy="22836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058" y="6308300"/>
            <a:ext cx="2213370" cy="43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168010"/>
            <a:ext cx="1295400" cy="53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8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5257800"/>
          </a:xfrm>
        </p:spPr>
        <p:txBody>
          <a:bodyPr>
            <a:normAutofit fontScale="92500" lnSpcReduction="10000"/>
          </a:bodyPr>
          <a:lstStyle/>
          <a:p>
            <a:pPr marL="678942" lvl="1" indent="-342900" fontAlgn="auto">
              <a:spcBef>
                <a:spcPts val="324"/>
              </a:spcBef>
              <a:spcAft>
                <a:spcPts val="0"/>
              </a:spcAft>
              <a:buFont typeface="Verdana" pitchFamily="34" charset="0"/>
              <a:buChar char="●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Conducted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needs assessment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(focus groups) and developed business plan</a:t>
            </a:r>
          </a:p>
          <a:p>
            <a:pPr marL="678942" lvl="1" indent="-342900" fontAlgn="auto">
              <a:spcBef>
                <a:spcPts val="324"/>
              </a:spcBef>
              <a:spcAft>
                <a:spcPts val="0"/>
              </a:spcAft>
              <a:buFont typeface="Verdana" pitchFamily="34" charset="0"/>
              <a:buChar char="●"/>
              <a:defRPr/>
            </a:pPr>
            <a:r>
              <a:rPr lang="en-US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Purpose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to guide development of a technical requirements for total redesign</a:t>
            </a:r>
          </a:p>
          <a:p>
            <a:pPr marL="678942" lvl="1" indent="-342900" fontAlgn="auto">
              <a:spcBef>
                <a:spcPts val="324"/>
              </a:spcBef>
              <a:spcAft>
                <a:spcPts val="0"/>
              </a:spcAft>
              <a:buFont typeface="Verdana" pitchFamily="34" charset="0"/>
              <a:buChar char="●"/>
              <a:defRPr/>
            </a:pPr>
            <a:r>
              <a:rPr lang="en-US" sz="2600" dirty="0"/>
              <a:t>Key </a:t>
            </a:r>
            <a:r>
              <a:rPr lang="en-US" sz="2600" dirty="0" smtClean="0"/>
              <a:t>Recommendations from Needs Assessment :</a:t>
            </a:r>
          </a:p>
          <a:p>
            <a:pPr marL="1021842" lvl="2">
              <a:spcBef>
                <a:spcPts val="324"/>
              </a:spcBef>
              <a:buFont typeface="Verdana"/>
              <a:buChar char="◦"/>
              <a:defRPr/>
            </a:pP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Update content frequently</a:t>
            </a:r>
          </a:p>
          <a:p>
            <a:pPr marL="1021842" lvl="2">
              <a:spcBef>
                <a:spcPts val="324"/>
              </a:spcBef>
              <a:buFont typeface="Verdana"/>
              <a:buChar char="◦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Fast and relevant searches</a:t>
            </a:r>
          </a:p>
          <a:p>
            <a:pPr marL="1021842" lvl="2">
              <a:spcBef>
                <a:spcPts val="324"/>
              </a:spcBef>
              <a:buFont typeface="Verdana"/>
              <a:buChar char="◦"/>
              <a:defRPr/>
            </a:pP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Libraries of documents &amp; images</a:t>
            </a:r>
          </a:p>
          <a:p>
            <a:pPr marL="1021842" lvl="2">
              <a:spcBef>
                <a:spcPts val="324"/>
              </a:spcBef>
              <a:buFont typeface="Verdana"/>
              <a:buChar char="◦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Location-specific information</a:t>
            </a:r>
          </a:p>
          <a:p>
            <a:pPr marL="1021842" lvl="2">
              <a:spcBef>
                <a:spcPts val="324"/>
              </a:spcBef>
              <a:buFont typeface="Verdana"/>
              <a:buChar char="◦"/>
              <a:defRPr/>
            </a:pP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Tools to foster interaction/networking</a:t>
            </a:r>
          </a:p>
          <a:p>
            <a:pPr marL="1021842" lvl="2">
              <a:spcBef>
                <a:spcPts val="324"/>
              </a:spcBef>
              <a:buFont typeface="Verdana"/>
              <a:buChar char="◦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Searchable directory of experts</a:t>
            </a:r>
          </a:p>
          <a:p>
            <a:pPr marL="1021842" lvl="2">
              <a:spcBef>
                <a:spcPts val="324"/>
              </a:spcBef>
              <a:buFont typeface="Verdana"/>
              <a:buChar char="◦"/>
              <a:defRPr/>
            </a:pP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Revenue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generation</a:t>
            </a:r>
          </a:p>
          <a:p>
            <a:pPr marL="1316736" lvl="3">
              <a:buFont typeface="Wingdings 2"/>
              <a:buChar char=""/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Grants</a:t>
            </a:r>
          </a:p>
          <a:p>
            <a:pPr marL="1316736" lvl="3">
              <a:buFont typeface="Wingdings 2"/>
              <a:buChar char=""/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Partner contributions</a:t>
            </a:r>
          </a:p>
          <a:p>
            <a:pPr marL="1316736" lvl="3">
              <a:buFont typeface="Wingdings 2"/>
              <a:buChar char=""/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Sponsorships</a:t>
            </a:r>
          </a:p>
          <a:p>
            <a:pPr marL="1479042" lvl="3">
              <a:spcBef>
                <a:spcPts val="324"/>
              </a:spcBef>
              <a:buFont typeface="Verdana"/>
              <a:buChar char="◦"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021842" lvl="2">
              <a:spcBef>
                <a:spcPts val="324"/>
              </a:spcBef>
              <a:buFont typeface="Verdana"/>
              <a:buChar char="◦"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64290" y="228600"/>
            <a:ext cx="7921625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2060"/>
                </a:solidFill>
              </a:rPr>
              <a:t>Recognized Need to Change and Evolve…and gain new resources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710" y="5029200"/>
            <a:ext cx="25908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1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313613" cy="41148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University of Arizona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University of California, Davis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University of Idaho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Rangelands Australia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Food and Agriculture Organization of the United Nations</a:t>
            </a:r>
          </a:p>
          <a:p>
            <a:pPr marL="109728" indent="0" fontAlgn="auto">
              <a:spcAft>
                <a:spcPts val="0"/>
              </a:spcAft>
              <a:buNone/>
              <a:defRPr/>
            </a:pPr>
            <a:endParaRPr lang="en-US" dirty="0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2060"/>
                </a:solidFill>
              </a:rPr>
              <a:t>USDA International Science Education </a:t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Program Grant – 2010</a:t>
            </a:r>
          </a:p>
        </p:txBody>
      </p:sp>
      <p:sp>
        <p:nvSpPr>
          <p:cNvPr id="18441" name="TextBox 8"/>
          <p:cNvSpPr txBox="1">
            <a:spLocks noChangeArrowheads="1"/>
          </p:cNvSpPr>
          <p:nvPr/>
        </p:nvSpPr>
        <p:spPr bwMode="auto">
          <a:xfrm>
            <a:off x="4038600" y="5212026"/>
            <a:ext cx="2133600" cy="1200150"/>
          </a:xfrm>
          <a:prstGeom prst="rect">
            <a:avLst/>
          </a:prstGeom>
          <a:noFill/>
          <a:ln w="12700" cmpd="dbl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B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Other 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Signatorie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s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eXtension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GSSA</a:t>
            </a:r>
          </a:p>
        </p:txBody>
      </p:sp>
      <p:pic>
        <p:nvPicPr>
          <p:cNvPr id="5" name="Picture 2" descr="http://globalrangelands.org/sites/globalrangelands.org/themes/globalrangeland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229552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91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999413" cy="5638800"/>
          </a:xfrm>
          <a:noFill/>
        </p:spPr>
        <p:txBody>
          <a:bodyPr>
            <a:normAutofit fontScale="77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Redesign Rangelands West portal to host repository of global rangelands full-text and evaluated resources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Establish partnerships with key organizations/associations around the world as contributors to “Global Rangelands”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Upload and create infrastructure to provide faster and more user-friendly access to content</a:t>
            </a:r>
          </a:p>
          <a:p>
            <a:pPr marL="109728" indent="0" fontAlgn="auto">
              <a:spcAft>
                <a:spcPts val="0"/>
              </a:spcAft>
              <a:buNone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65760" indent="-256032">
              <a:buFont typeface="Wingdings 3"/>
              <a:buChar char=""/>
              <a:defRPr/>
            </a:pP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Create customized search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interface (faceted search) 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implement social networking applications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Develop two multimedia learning modules (overview &amp; Australia)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2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Create synthesis papers on international outreach/Extension practice for natural resources management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Proposal Objectives</a:t>
            </a:r>
          </a:p>
        </p:txBody>
      </p:sp>
    </p:spTree>
    <p:extLst>
      <p:ext uri="{BB962C8B-B14F-4D97-AF65-F5344CB8AC3E}">
        <p14:creationId xmlns:p14="http://schemas.microsoft.com/office/powerpoint/2010/main" val="370484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8098" y="228600"/>
            <a:ext cx="8635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Result: Three New Portals, New Functionality, and New Local Sites</a:t>
            </a:r>
            <a:endParaRPr lang="en-US" sz="24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50" y="762000"/>
            <a:ext cx="4422250" cy="5791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62000"/>
            <a:ext cx="4600796" cy="578227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20" y="738368"/>
            <a:ext cx="4456380" cy="58384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4874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76800" y="1454259"/>
            <a:ext cx="4053114" cy="50475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Multimedia </a:t>
            </a:r>
          </a:p>
          <a:p>
            <a:r>
              <a:rPr lang="en-US" b="1" dirty="0" smtClean="0"/>
              <a:t>Global Rangelands YouTube Channel and Playlists</a:t>
            </a:r>
          </a:p>
          <a:p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Climate 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Domestic </a:t>
            </a:r>
            <a:r>
              <a:rPr lang="en-US" sz="1600" dirty="0">
                <a:solidFill>
                  <a:srgbClr val="002060"/>
                </a:solidFill>
              </a:rPr>
              <a:t>and Wild Animals of Rangelands 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Economics </a:t>
            </a:r>
            <a:r>
              <a:rPr lang="en-US" sz="1600" dirty="0">
                <a:solidFill>
                  <a:srgbClr val="002060"/>
                </a:solidFill>
              </a:rPr>
              <a:t>Associated with Rangelands 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Fire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Invasive </a:t>
            </a:r>
            <a:r>
              <a:rPr lang="en-US" sz="1600" dirty="0">
                <a:solidFill>
                  <a:srgbClr val="002060"/>
                </a:solidFill>
              </a:rPr>
              <a:t>Species 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Planning </a:t>
            </a:r>
            <a:r>
              <a:rPr lang="en-US" sz="1600" dirty="0">
                <a:solidFill>
                  <a:srgbClr val="002060"/>
                </a:solidFill>
              </a:rPr>
              <a:t>and Collaboration 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Public </a:t>
            </a:r>
            <a:r>
              <a:rPr lang="en-US" sz="1600" dirty="0">
                <a:solidFill>
                  <a:srgbClr val="002060"/>
                </a:solidFill>
              </a:rPr>
              <a:t>Outreach 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Uses </a:t>
            </a:r>
            <a:r>
              <a:rPr lang="en-US" sz="1600" dirty="0">
                <a:solidFill>
                  <a:srgbClr val="002060"/>
                </a:solidFill>
              </a:rPr>
              <a:t>of Range and Pasturelands 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Vegetation </a:t>
            </a:r>
            <a:r>
              <a:rPr lang="en-US" sz="1600" dirty="0">
                <a:solidFill>
                  <a:srgbClr val="002060"/>
                </a:solidFill>
              </a:rPr>
              <a:t>Management and Restoration 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Vegetation </a:t>
            </a:r>
            <a:r>
              <a:rPr lang="en-US" sz="1600" dirty="0">
                <a:solidFill>
                  <a:srgbClr val="002060"/>
                </a:solidFill>
              </a:rPr>
              <a:t>Monitoring </a:t>
            </a:r>
            <a:endParaRPr lang="en-US" sz="1600" dirty="0" smtClean="0">
              <a:solidFill>
                <a:srgbClr val="002060"/>
              </a:solidFill>
            </a:endParaRPr>
          </a:p>
          <a:p>
            <a:endParaRPr lang="en-US" dirty="0" smtClean="0"/>
          </a:p>
          <a:p>
            <a:r>
              <a:rPr lang="en-US" b="1" dirty="0" smtClean="0"/>
              <a:t>Also includes: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Audio Files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Images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2362200"/>
            <a:ext cx="4572000" cy="32316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b="1" dirty="0" smtClean="0"/>
              <a:t>International Outreach </a:t>
            </a:r>
          </a:p>
          <a:p>
            <a:r>
              <a:rPr lang="en-US" i="1" dirty="0" smtClean="0"/>
              <a:t>A resource on global extension practice involving participatory approaches and the use of Information and Communication Technologies (ICTs)</a:t>
            </a:r>
            <a:endParaRPr lang="en-US" dirty="0" smtClean="0"/>
          </a:p>
          <a:p>
            <a:r>
              <a:rPr lang="en-US" dirty="0" smtClean="0"/>
              <a:t>Find out more about: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International Extension Practices 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Case </a:t>
            </a:r>
            <a:r>
              <a:rPr lang="en-US" sz="1600" dirty="0">
                <a:solidFill>
                  <a:srgbClr val="002060"/>
                </a:solidFill>
              </a:rPr>
              <a:t>Study Profiles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Organizations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Multimedia </a:t>
            </a:r>
            <a:r>
              <a:rPr lang="en-US" sz="1600" dirty="0">
                <a:solidFill>
                  <a:srgbClr val="002060"/>
                </a:solidFill>
              </a:rPr>
              <a:t>Resources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Use </a:t>
            </a:r>
            <a:r>
              <a:rPr lang="en-US" sz="1600" dirty="0">
                <a:solidFill>
                  <a:srgbClr val="002060"/>
                </a:solidFill>
              </a:rPr>
              <a:t>of ICTs (Information Communication Technologies)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555539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Tools and Resources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32" y="228600"/>
            <a:ext cx="6392168" cy="11050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404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9164"/>
            <a:ext cx="6073334" cy="64168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81000"/>
            <a:ext cx="2685668" cy="60932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324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1471</TotalTime>
  <Words>718</Words>
  <Application>Microsoft Office PowerPoint</Application>
  <PresentationFormat>On-screen Show (4:3)</PresentationFormat>
  <Paragraphs>128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Verdana</vt:lpstr>
      <vt:lpstr>Wingdings 2</vt:lpstr>
      <vt:lpstr>Wingdings 3</vt:lpstr>
      <vt:lpstr>Office Theme</vt:lpstr>
      <vt:lpstr>From Local to Global: Launching the New Rangelands West Portals and Database </vt:lpstr>
      <vt:lpstr>Rangelands Partnership</vt:lpstr>
      <vt:lpstr>PowerPoint Presentation</vt:lpstr>
      <vt:lpstr>Recognized Need to Change and Evolve…and gain new resources</vt:lpstr>
      <vt:lpstr>USDA International Science Education  Program Grant – 2010</vt:lpstr>
      <vt:lpstr>Proposal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Join “My Rangelands”</vt:lpstr>
      <vt:lpstr>PowerPoint Presentation</vt:lpstr>
      <vt:lpstr>Leveraging AGROVOC</vt:lpstr>
      <vt:lpstr>Global Rangelands, Phase II</vt:lpstr>
      <vt:lpstr>Rangelands West, Phase II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Local to Global: Launching the New Rangelands West Portals  and Database</dc:title>
  <dc:creator>bhutchinson</dc:creator>
  <cp:lastModifiedBy>Pfander, Jeanne</cp:lastModifiedBy>
  <cp:revision>88</cp:revision>
  <cp:lastPrinted>2013-06-13T17:25:56Z</cp:lastPrinted>
  <dcterms:created xsi:type="dcterms:W3CDTF">2013-01-31T13:47:36Z</dcterms:created>
  <dcterms:modified xsi:type="dcterms:W3CDTF">2013-12-04T22:29:15Z</dcterms:modified>
</cp:coreProperties>
</file>