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9" r:id="rId4"/>
    <p:sldId id="268" r:id="rId5"/>
    <p:sldId id="266" r:id="rId6"/>
    <p:sldId id="267" r:id="rId7"/>
    <p:sldId id="257" r:id="rId8"/>
    <p:sldId id="264" r:id="rId9"/>
    <p:sldId id="265" r:id="rId10"/>
    <p:sldId id="262" r:id="rId11"/>
    <p:sldId id="269" r:id="rId12"/>
    <p:sldId id="270" r:id="rId13"/>
    <p:sldId id="271" r:id="rId14"/>
    <p:sldId id="272" r:id="rId15"/>
    <p:sldId id="273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1655" autoAdjust="0"/>
  </p:normalViewPr>
  <p:slideViewPr>
    <p:cSldViewPr>
      <p:cViewPr varScale="1">
        <p:scale>
          <a:sx n="65" d="100"/>
          <a:sy n="65" d="100"/>
        </p:scale>
        <p:origin x="-17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C14A-D5DF-45CC-B61D-BA8280F13D91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73618-5E84-4136-AA86-36788AB5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8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12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collaboration involving members of the Rangelands West Partnership (University of Arizona, University of California-Davis, and University of Idaho), the Food and Agriculture Organization of the United Nations (FAO), and Rangelands Australia (RA), </a:t>
            </a:r>
          </a:p>
          <a:p>
            <a:endParaRPr lang="en-US" dirty="0" smtClean="0"/>
          </a:p>
          <a:p>
            <a:r>
              <a:rPr lang="en-US" dirty="0" smtClean="0"/>
              <a:t>The purpose is to provide access to international resources on all aspects of sustainable rangeland management through the development of a “Global Rangelands.org” portal and database, including the integration of a redesigned and expanded version of the current “RangelandsWest.org” portal, as well as linked state Rangelands sites.  Also involved is the establishment of appropriate linkages to the eXtension Rangelands website.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objectives were stated in the USDA National Institute of Food and Agriculture (NIFA) International Science and Education (ISE) proposal: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enhancing the technical architecture of  Rangelands West to host a fully searchable international repository of full-text articles, documents, images, and teaching and outreach materials on rangeland management topics;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establishing and strengthening a partnership of key institutions, organizations, and associations as the first phase for a broader international collaboration including the Grassland Society of South Africa (GSSA) and the Australian Rangeland Society (ARS);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 startAt="3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uploading full-text content/metadata to the repository and providing customized applications to facilitate expanded knowledge of international work in rangeland research, teaching, and extension;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creating and providing access to two multi-media  learning modules on global rangelands;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identifying,  creating, and disseminating  synthesis documents on aspects of international outreach practices relevant to rangeland management that will provide opportunities for enhanced Extension programming in the US;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creating a customized search interface that improves access to critical information and  encourages direct user engagement in the development of the Rangelands West – Global Knowledge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50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sz="1000" b="0" dirty="0">
                <a:latin typeface="Arial" pitchFamily="34" charset="0"/>
                <a:cs typeface="Arial" pitchFamily="34" charset="0"/>
              </a:rPr>
              <a:t>Began in 1995 as part of the Agriculture Network Information Center (</a:t>
            </a:r>
            <a:r>
              <a:rPr lang="en-US" sz="1000" b="0" dirty="0" err="1">
                <a:latin typeface="Arial" pitchFamily="34" charset="0"/>
                <a:cs typeface="Arial" pitchFamily="34" charset="0"/>
              </a:rPr>
              <a:t>AgNIC</a:t>
            </a:r>
            <a:r>
              <a:rPr lang="en-US" sz="1000" b="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US" sz="1000" b="0" dirty="0">
                <a:latin typeface="Arial" pitchFamily="34" charset="0"/>
                <a:cs typeface="Arial" pitchFamily="34" charset="0"/>
              </a:rPr>
              <a:t>Topic:  Rangeland science &amp; management</a:t>
            </a:r>
          </a:p>
          <a:p>
            <a:pPr>
              <a:lnSpc>
                <a:spcPct val="70000"/>
              </a:lnSpc>
            </a:pPr>
            <a:r>
              <a:rPr lang="en-US" sz="1000" b="0" dirty="0">
                <a:latin typeface="Arial" pitchFamily="34" charset="0"/>
                <a:cs typeface="Arial" pitchFamily="34" charset="0"/>
              </a:rPr>
              <a:t>Naturally interdisciplinary</a:t>
            </a:r>
          </a:p>
          <a:p>
            <a:pPr>
              <a:lnSpc>
                <a:spcPct val="70000"/>
              </a:lnSpc>
            </a:pPr>
            <a:r>
              <a:rPr lang="en-US" sz="1000" b="0" dirty="0">
                <a:latin typeface="Arial" pitchFamily="34" charset="0"/>
                <a:cs typeface="Arial" pitchFamily="34" charset="0"/>
              </a:rPr>
              <a:t>Relevance to broad natural resource interests in Arizona &amp; elsewhere</a:t>
            </a:r>
          </a:p>
          <a:p>
            <a:pPr>
              <a:lnSpc>
                <a:spcPct val="70000"/>
              </a:lnSpc>
            </a:pPr>
            <a:r>
              <a:rPr lang="en-US" sz="1000" b="0" dirty="0">
                <a:latin typeface="Arial" pitchFamily="34" charset="0"/>
                <a:cs typeface="Arial" pitchFamily="34" charset="0"/>
              </a:rPr>
              <a:t>Involves current political, social, &amp; environmental issues</a:t>
            </a:r>
          </a:p>
          <a:p>
            <a:pPr>
              <a:lnSpc>
                <a:spcPct val="70000"/>
              </a:lnSpc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From the outset, the UA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AgNIC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rangelands effort has been one of partnerships and collaboration – both internal and external.</a:t>
            </a:r>
          </a:p>
          <a:p>
            <a:pPr>
              <a:lnSpc>
                <a:spcPct val="70000"/>
              </a:lnSpc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College of Agriculture and Life Sciences</a:t>
            </a:r>
          </a:p>
          <a:p>
            <a:pPr lvl="1">
              <a:lnSpc>
                <a:spcPct val="70000"/>
              </a:lnSpc>
              <a:buClr>
                <a:schemeClr val="tx2"/>
              </a:buClr>
              <a:buFontTx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Arid Lands Information Center</a:t>
            </a:r>
          </a:p>
          <a:p>
            <a:pPr lvl="1">
              <a:lnSpc>
                <a:spcPct val="70000"/>
              </a:lnSpc>
              <a:buClr>
                <a:schemeClr val="tx2"/>
              </a:buClr>
              <a:buFontTx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Rangeland and Forest Resources Program &amp; School of Renewable Natural Resource</a:t>
            </a:r>
          </a:p>
          <a:p>
            <a:pPr lvl="1">
              <a:lnSpc>
                <a:spcPct val="70000"/>
              </a:lnSpc>
              <a:buClr>
                <a:schemeClr val="tx2"/>
              </a:buClr>
              <a:buFontTx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Network Support Group</a:t>
            </a:r>
          </a:p>
          <a:p>
            <a:pPr lvl="1">
              <a:lnSpc>
                <a:spcPct val="70000"/>
              </a:lnSpc>
              <a:buClr>
                <a:schemeClr val="tx2"/>
              </a:buClr>
              <a:buFontTx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Cooperative Extension Programs</a:t>
            </a:r>
          </a:p>
          <a:p>
            <a:pPr lvl="1">
              <a:lnSpc>
                <a:spcPct val="70000"/>
              </a:lnSpc>
              <a:buClr>
                <a:schemeClr val="tx2"/>
              </a:buClr>
              <a:buFontTx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Arizona Remote Sensing Center</a:t>
            </a:r>
          </a:p>
          <a:p>
            <a:pPr>
              <a:lnSpc>
                <a:spcPct val="70000"/>
              </a:lnSpc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University of Arizona Library</a:t>
            </a:r>
          </a:p>
          <a:p>
            <a:pPr>
              <a:lnSpc>
                <a:spcPct val="70000"/>
              </a:lnSpc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External: NRCS, NASA/Raytheon, AZ Common Ground RT, CSREES</a:t>
            </a:r>
          </a:p>
          <a:p>
            <a:pPr>
              <a:lnSpc>
                <a:spcPct val="70000"/>
              </a:lnSpc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In 1995, the University of Arizona was one of the original AgNIC members, choosing rangeland management as our topic. From the beginning it has been  a collaborative effort, with contributions of staff and funding from both the Library and the College of Agriculture and Life Sciences.</a:t>
            </a:r>
          </a:p>
          <a:p>
            <a:pPr>
              <a:lnSpc>
                <a:spcPct val="70000"/>
              </a:lnSpc>
            </a:pPr>
            <a:endParaRPr lang="en-US" sz="10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However, in recognition of the fact that rangelands are vast landscapes that don’t stop at political boundaries, following a preliminary meeting held in 2001, the Rangelands West Partnership was formed, bringing together librarians, rangeland specialists and IT professionals from 19 western U.S. states. </a:t>
            </a:r>
          </a:p>
          <a:p>
            <a:pPr>
              <a:lnSpc>
                <a:spcPct val="70000"/>
              </a:lnSpc>
            </a:pPr>
            <a:endParaRPr lang="en-US" sz="10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We are working to develop a web portal to provide information and tools useful for sustainable rangeland management. </a:t>
            </a:r>
          </a:p>
          <a:p>
            <a:pPr>
              <a:lnSpc>
                <a:spcPct val="70000"/>
              </a:lnSpc>
            </a:pPr>
            <a:endParaRPr lang="en-US" sz="10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This presentation will report on recent progress made on the Rangelands West graphic design, technical architecture and international partnerships.</a:t>
            </a:r>
          </a:p>
          <a:p>
            <a:pPr>
              <a:lnSpc>
                <a:spcPct val="70000"/>
              </a:lnSpc>
            </a:pPr>
            <a:endParaRPr lang="en-US" sz="10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450C9-07A1-4711-AAF8-BC7ECB72459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8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7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5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available.</a:t>
            </a:r>
            <a:r>
              <a:rPr lang="en-US" baseline="0" dirty="0" smtClean="0"/>
              <a:t> Others using </a:t>
            </a:r>
            <a:r>
              <a:rPr lang="en-US" baseline="0" dirty="0" err="1" smtClean="0"/>
              <a:t>LibGuides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1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LibGuides</a:t>
            </a:r>
            <a:r>
              <a:rPr lang="en-US" dirty="0" smtClean="0"/>
              <a:t> approach for state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73618-5E84-4136-AA86-36788AB54B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1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8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8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5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6D01-AB30-43EA-A7F8-5ACB7D37BE2D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BE3CC-C9A0-48A0-837D-21697483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AgNIC Rangelands: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 Collaborative Effort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Jeanne L. Pfander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13th Biennial USAIN Conference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April 30, 2012, Minneapolis, MN</a:t>
            </a:r>
          </a:p>
        </p:txBody>
      </p:sp>
    </p:spTree>
    <p:extLst>
      <p:ext uri="{BB962C8B-B14F-4D97-AF65-F5344CB8AC3E}">
        <p14:creationId xmlns:p14="http://schemas.microsoft.com/office/powerpoint/2010/main" val="32531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593" y="1356632"/>
            <a:ext cx="7313613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</a:rPr>
              <a:t>Rangelands Australia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Food and Agriculture Organization of the United Nations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Going Global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542" y="2877911"/>
            <a:ext cx="2028825" cy="14668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42" y="2819400"/>
            <a:ext cx="1524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1251857" y="4903329"/>
            <a:ext cx="21336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Other </a:t>
            </a:r>
            <a:r>
              <a:rPr lang="en-US" i="1" dirty="0"/>
              <a:t>Signatorie</a:t>
            </a:r>
            <a:r>
              <a:rPr lang="en-US" dirty="0"/>
              <a:t>s</a:t>
            </a:r>
          </a:p>
          <a:p>
            <a:pPr>
              <a:buFont typeface="Arial" charset="0"/>
              <a:buChar char="•"/>
            </a:pPr>
            <a:r>
              <a:rPr lang="en-US" dirty="0"/>
              <a:t> eXtension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GSSA (South Africa)</a:t>
            </a: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844042" y="5503494"/>
            <a:ext cx="21336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Coming soon: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Mexico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Canada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886200" y="2881423"/>
            <a:ext cx="21336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University of Arizona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UC-Davis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University of Idaho</a:t>
            </a:r>
          </a:p>
        </p:txBody>
      </p:sp>
    </p:spTree>
    <p:extLst>
      <p:ext uri="{BB962C8B-B14F-4D97-AF65-F5344CB8AC3E}">
        <p14:creationId xmlns:p14="http://schemas.microsoft.com/office/powerpoint/2010/main" val="282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22935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47" y="2842260"/>
            <a:ext cx="4630706" cy="3695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121400" cy="438785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7120"/>
            <a:ext cx="8756650" cy="30924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53540" y="1143000"/>
            <a:ext cx="533400" cy="5334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5942"/>
            <a:ext cx="7620000" cy="63461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6" y="228600"/>
            <a:ext cx="8061408" cy="624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1437640"/>
            <a:ext cx="6311900" cy="328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37640"/>
            <a:ext cx="1911350" cy="525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911423"/>
            <a:ext cx="1911350" cy="30777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Advanced Search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136650" y="5105400"/>
            <a:ext cx="4800600" cy="36933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Updates and Alerts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pfander\AppData\Local\Microsoft\Windows\Temporary Internet Files\Content.Outlook\H0XF38NR\Global-rangelands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94" y="0"/>
            <a:ext cx="628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313613" cy="4114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Arizona AgNIC “</a:t>
            </a:r>
            <a:r>
              <a:rPr lang="en-US" sz="2400" i="1" dirty="0" smtClean="0">
                <a:latin typeface="Arial" charset="0"/>
              </a:rPr>
              <a:t>Managing Rangelands</a:t>
            </a:r>
            <a:r>
              <a:rPr lang="en-US" sz="2400" dirty="0" smtClean="0">
                <a:latin typeface="Arial" charset="0"/>
              </a:rPr>
              <a:t>” (1995 - 2001)</a:t>
            </a:r>
          </a:p>
          <a:p>
            <a:pPr marL="0" indent="0">
              <a:buNone/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</a:pPr>
            <a:endParaRPr lang="en-US" sz="2800" dirty="0">
              <a:latin typeface="Arial" charset="0"/>
            </a:endParaRPr>
          </a:p>
          <a:p>
            <a:pPr marL="0" indent="0">
              <a:buNone/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sz="2400" dirty="0" smtClean="0">
                <a:solidFill>
                  <a:srgbClr val="232323"/>
                </a:solidFill>
                <a:latin typeface="Arial" charset="0"/>
              </a:rPr>
              <a:t>AgNIC Rangelands: Rangelands West (2002+)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9862"/>
            <a:ext cx="769302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AgNIC Rangelands: The Early Years</a:t>
            </a:r>
          </a:p>
        </p:txBody>
      </p:sp>
      <p:pic>
        <p:nvPicPr>
          <p:cNvPr id="10244" name="Picture 5" descr="AgNIC logo,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843" y="169862"/>
            <a:ext cx="9525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uaagnic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981200"/>
            <a:ext cx="2895600" cy="2032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4" descr="Rangehome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186" y="1981200"/>
            <a:ext cx="2794000" cy="2095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2" descr="regionalwes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746171"/>
            <a:ext cx="2641600" cy="1981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5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7004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3276600"/>
            <a:ext cx="5449887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66" y="3566715"/>
            <a:ext cx="2541614" cy="191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13" y="685800"/>
            <a:ext cx="3214367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0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First elected </a:t>
            </a:r>
            <a:r>
              <a:rPr lang="en-US" b="1" dirty="0" smtClean="0"/>
              <a:t>Rangelands West Partnership Executive Committee (2007/08):</a:t>
            </a:r>
            <a:endParaRPr lang="en-US" b="1" dirty="0"/>
          </a:p>
          <a:p>
            <a:r>
              <a:rPr lang="en-US" dirty="0" smtClean="0"/>
              <a:t>Chair</a:t>
            </a:r>
            <a:r>
              <a:rPr lang="en-US" dirty="0"/>
              <a:t>: Karen Launchbaugh</a:t>
            </a:r>
          </a:p>
          <a:p>
            <a:r>
              <a:rPr lang="en-US" dirty="0"/>
              <a:t>Vice Chair: </a:t>
            </a:r>
            <a:r>
              <a:rPr lang="en-US" b="1" dirty="0">
                <a:solidFill>
                  <a:srgbClr val="FF0000"/>
                </a:solidFill>
              </a:rPr>
              <a:t>Carla Casler</a:t>
            </a:r>
          </a:p>
          <a:p>
            <a:r>
              <a:rPr lang="en-US" dirty="0"/>
              <a:t>Secretary: Norm Harris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11687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2008/09</a:t>
            </a:r>
          </a:p>
          <a:p>
            <a:r>
              <a:rPr lang="en-US" dirty="0" smtClean="0"/>
              <a:t>Chair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Carla Casler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Vice Chair: Norm Harris</a:t>
            </a:r>
          </a:p>
          <a:p>
            <a:r>
              <a:rPr lang="en-US" dirty="0"/>
              <a:t>Secretary: </a:t>
            </a:r>
            <a:r>
              <a:rPr lang="en-US" b="1" dirty="0">
                <a:solidFill>
                  <a:srgbClr val="FF0000"/>
                </a:solidFill>
              </a:rPr>
              <a:t>Amy Shannon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990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2009/10</a:t>
            </a:r>
          </a:p>
          <a:p>
            <a:r>
              <a:rPr lang="en-US" dirty="0" smtClean="0"/>
              <a:t>Chair</a:t>
            </a:r>
            <a:r>
              <a:rPr lang="en-US" dirty="0"/>
              <a:t>: Norm Harris</a:t>
            </a:r>
          </a:p>
          <a:p>
            <a:r>
              <a:rPr lang="en-US" dirty="0"/>
              <a:t>Vice Chair: </a:t>
            </a:r>
            <a:r>
              <a:rPr lang="en-US" b="1" dirty="0">
                <a:solidFill>
                  <a:srgbClr val="FF0000"/>
                </a:solidFill>
              </a:rPr>
              <a:t>Amy Shannon</a:t>
            </a:r>
          </a:p>
          <a:p>
            <a:r>
              <a:rPr lang="en-US" dirty="0"/>
              <a:t>Secretary: Mark Thorne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2561" y="25072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2010/11</a:t>
            </a:r>
          </a:p>
          <a:p>
            <a:r>
              <a:rPr lang="en-US" dirty="0" smtClean="0"/>
              <a:t>Chair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Amy Shannon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Vice Chair: Mark Thorne</a:t>
            </a:r>
          </a:p>
          <a:p>
            <a:r>
              <a:rPr lang="en-US" dirty="0"/>
              <a:t>Secretary: </a:t>
            </a:r>
            <a:r>
              <a:rPr lang="en-US" b="1" dirty="0">
                <a:solidFill>
                  <a:srgbClr val="FF0000"/>
                </a:solidFill>
              </a:rPr>
              <a:t>Jeanne Pfander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352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2011/12</a:t>
            </a:r>
          </a:p>
          <a:p>
            <a:r>
              <a:rPr lang="en-US" dirty="0" smtClean="0"/>
              <a:t>Chair</a:t>
            </a:r>
            <a:r>
              <a:rPr lang="en-US" dirty="0"/>
              <a:t>: Mark Thorne</a:t>
            </a:r>
          </a:p>
          <a:p>
            <a:r>
              <a:rPr lang="en-US" dirty="0"/>
              <a:t>Vice Chair: </a:t>
            </a:r>
            <a:r>
              <a:rPr lang="en-US" b="1" dirty="0">
                <a:solidFill>
                  <a:srgbClr val="FF0000"/>
                </a:solidFill>
              </a:rPr>
              <a:t>Jeanne Pfander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Secretary: Rachel Mealor</a:t>
            </a:r>
          </a:p>
        </p:txBody>
      </p:sp>
      <p:sp>
        <p:nvSpPr>
          <p:cNvPr id="7" name="Rectangle 6"/>
          <p:cNvSpPr/>
          <p:nvPr/>
        </p:nvSpPr>
        <p:spPr>
          <a:xfrm>
            <a:off x="4392561" y="45719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2012/13</a:t>
            </a:r>
          </a:p>
          <a:p>
            <a:r>
              <a:rPr lang="en-US" dirty="0" smtClean="0"/>
              <a:t>Chair</a:t>
            </a:r>
            <a:r>
              <a:rPr lang="en-US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Jeanne Pfander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Vice Chair: </a:t>
            </a:r>
            <a:r>
              <a:rPr lang="en-US" dirty="0" smtClean="0"/>
              <a:t>Rachel Mealor</a:t>
            </a:r>
          </a:p>
          <a:p>
            <a:r>
              <a:rPr lang="en-US" dirty="0" smtClean="0"/>
              <a:t>Secretary</a:t>
            </a:r>
            <a:r>
              <a:rPr lang="en-US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David Kruger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3168347" y="139490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3158466" y="2789667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3158466" y="4808767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pfander\AppData\Local\Microsoft\Windows\Temporary Internet Files\Content.Outlook\H0XF38NR\2012 part 1 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029200"/>
            <a:ext cx="88280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381000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92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84" y="2679099"/>
            <a:ext cx="2284961" cy="1513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4" y="4578415"/>
            <a:ext cx="2741953" cy="1816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14" y="416012"/>
            <a:ext cx="3198945" cy="211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92" y="4578415"/>
            <a:ext cx="2741953" cy="181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6012"/>
            <a:ext cx="2741953" cy="1816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9" y="2605766"/>
            <a:ext cx="2284961" cy="1513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90" y="4881206"/>
            <a:ext cx="1827969" cy="121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86697"/>
            <a:ext cx="2741953" cy="1816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91" y="870199"/>
            <a:ext cx="1827969" cy="12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EF600FE-A1DC-4A13-AC00-61B36D9F8A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345"/>
            <a:ext cx="6934200" cy="685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0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fander\AppData\Local\Microsoft\Windows\Temporary Internet Files\Content.Outlook\H0XF38NR\AZ-rangeland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94" y="0"/>
            <a:ext cx="628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7289" r="23444" b="12711"/>
          <a:stretch/>
        </p:blipFill>
        <p:spPr bwMode="auto">
          <a:xfrm>
            <a:off x="914400" y="0"/>
            <a:ext cx="7482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748</Words>
  <Application>Microsoft Office PowerPoint</Application>
  <PresentationFormat>On-screen Show (4:3)</PresentationFormat>
  <Paragraphs>103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AgNIC Rangelands:  A Collaborative Effort</vt:lpstr>
      <vt:lpstr>AgNIC Rangelands: The Early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Going Global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Arizona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Pfander</dc:creator>
  <cp:lastModifiedBy>Pfander</cp:lastModifiedBy>
  <cp:revision>17</cp:revision>
  <dcterms:created xsi:type="dcterms:W3CDTF">2012-04-23T20:03:20Z</dcterms:created>
  <dcterms:modified xsi:type="dcterms:W3CDTF">2012-04-28T22:13:05Z</dcterms:modified>
</cp:coreProperties>
</file>