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5"/>
  </p:notesMasterIdLst>
  <p:handoutMasterIdLst>
    <p:handoutMasterId r:id="rId6"/>
  </p:handoutMasterIdLst>
  <p:sldIdLst>
    <p:sldId id="292" r:id="rId2"/>
    <p:sldId id="293" r:id="rId3"/>
    <p:sldId id="294" r:id="rId4"/>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5" pos="383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e Gondor" initials="AG" lastIdx="1" clrIdx="0">
    <p:extLst>
      <p:ext uri="{19B8F6BF-5375-455C-9EA6-DF929625EA0E}">
        <p15:presenceInfo xmlns:p15="http://schemas.microsoft.com/office/powerpoint/2012/main" userId="wVzpJVK9OK62vaCmwcP37s8sWPmVQGnVrmPd1XTkH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2921" autoAdjust="0"/>
  </p:normalViewPr>
  <p:slideViewPr>
    <p:cSldViewPr>
      <p:cViewPr>
        <p:scale>
          <a:sx n="71" d="100"/>
          <a:sy n="71" d="100"/>
        </p:scale>
        <p:origin x="1061" y="-38"/>
      </p:cViewPr>
      <p:guideLst>
        <p:guide orient="horz" pos="2160"/>
        <p:guide pos="3839"/>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6" d="100"/>
          <a:sy n="96" d="100"/>
        </p:scale>
        <p:origin x="3642"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11" Type="http://schemas.openxmlformats.org/officeDocument/2006/relationships/tableStyles" Target="tableStyles.xml"/><Relationship Id="rId5" Type="http://schemas.openxmlformats.org/officeDocument/2006/relationships/notesMaster" Target="notesMasters/notesMaster1.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C6ACB66-EAB9-4D45-9F9C-28EA120D791D}" type="datetimeFigureOut">
              <a:rPr lang="en-US"/>
              <a:t>3/29/2020</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2837A6B-DAA4-4C2D-AEAB-4E9E70095794}" type="slidenum">
              <a:rPr/>
              <a:t>‹#›</a:t>
            </a:fld>
            <a:endParaRPr/>
          </a:p>
        </p:txBody>
      </p:sp>
    </p:spTree>
    <p:extLst>
      <p:ext uri="{BB962C8B-B14F-4D97-AF65-F5344CB8AC3E}">
        <p14:creationId xmlns:p14="http://schemas.microsoft.com/office/powerpoint/2010/main" val="2921545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879D970-AC71-40CF-8717-2E4EAB5207AF}" type="datetimeFigureOut">
              <a:rPr lang="en-US"/>
              <a:t>3/29/2020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266150-FA26-45B5-BF0B-186B42A09DC9}" type="slidenum">
              <a:rPr/>
              <a:t>‹#›</a:t>
            </a:fld>
            <a:endParaRPr/>
          </a:p>
        </p:txBody>
      </p:sp>
    </p:spTree>
    <p:extLst>
      <p:ext uri="{BB962C8B-B14F-4D97-AF65-F5344CB8AC3E}">
        <p14:creationId xmlns:p14="http://schemas.microsoft.com/office/powerpoint/2010/main" val="14594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200" kern="1200">
        <a:solidFill>
          <a:schemeClr val="tx2"/>
        </a:solidFill>
        <a:latin typeface="+mn-lt"/>
        <a:ea typeface="+mn-ea"/>
        <a:cs typeface="+mn-cs"/>
      </a:defRPr>
    </a:lvl2pPr>
    <a:lvl3pPr marL="914400" algn="l" defTabSz="914400" rtl="0" eaLnBrk="1" latinLnBrk="0" hangingPunct="1">
      <a:defRPr sz="1200" kern="1200">
        <a:solidFill>
          <a:schemeClr val="tx2"/>
        </a:solidFill>
        <a:latin typeface="+mn-lt"/>
        <a:ea typeface="+mn-ea"/>
        <a:cs typeface="+mn-cs"/>
      </a:defRPr>
    </a:lvl3pPr>
    <a:lvl4pPr marL="1371600" algn="l" defTabSz="914400" rtl="0" eaLnBrk="1" latinLnBrk="0" hangingPunct="1">
      <a:defRPr sz="1200" kern="1200">
        <a:solidFill>
          <a:schemeClr val="tx2"/>
        </a:solidFill>
        <a:latin typeface="+mn-lt"/>
        <a:ea typeface="+mn-ea"/>
        <a:cs typeface="+mn-cs"/>
      </a:defRPr>
    </a:lvl4pPr>
    <a:lvl5pPr marL="1828800" algn="l" defTabSz="914400" rtl="0" eaLnBrk="1" latinLnBrk="0" hangingPunct="1">
      <a:defRPr sz="1200" kern="1200">
        <a:solidFill>
          <a:schemeClr val="tx2"/>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I am Anne Gondor, Barb Hutchinson and George Ruyle, brought me on to help out with coordinating this North American Rangelands Paper and I also help with technology support for an undergraduate course offered by the Natural Resources Users Law and Policy Clinic. Since the shift to our remote teaching circumstance the paper is a bit on hold until the end of the semester. The paper concept is a result of a Response to the “A case of Benign Neglect” document where they recommended regional or continental scale assessments of rangeland condition using standard methodologies. It is intended to be an input into the International Year of Rangelands and Pastoralists and into the International rangelands-grasslands congress. It is conceived to be initially a 10-15 page executive summary style document. So far we have 5 reviewer editors on board from each North American country and Jonathan Davies, Global Drylands Coordinator at IUCN.</a:t>
            </a:r>
          </a:p>
          <a:p>
            <a:r>
              <a:rPr lang="en-US" dirty="0"/>
              <a:t>Our preliminary outline for the paper received guidance from Barry Irving of Canada and Jonathan.</a:t>
            </a:r>
          </a:p>
          <a:p>
            <a:endParaRPr lang="en-US" dirty="0"/>
          </a:p>
          <a:p>
            <a:r>
              <a:rPr lang="en-US" dirty="0"/>
              <a:t>Since I am new to some aspects of rangelands science I have spent some time getting </a:t>
            </a:r>
            <a:r>
              <a:rPr lang="en-US" dirty="0" err="1"/>
              <a:t>aquainted</a:t>
            </a:r>
            <a:r>
              <a:rPr lang="en-US" dirty="0"/>
              <a:t> with the relevant literature. There is a lot so far finding 253 scientific articles, grey literature technical reports from non-profits and government agencies and popular media and newspaper articles that are many focused on needs of rangelands practitioners.</a:t>
            </a:r>
          </a:p>
          <a:p>
            <a:r>
              <a:rPr lang="en-US" dirty="0"/>
              <a:t>We hope that there may be a next possible phase after the document is written to start a North American continental rangelands condition mapping </a:t>
            </a:r>
          </a:p>
          <a:p>
            <a:r>
              <a:rPr lang="en-US" dirty="0"/>
              <a:t>Please if any of you are interested to participate in this paper as a reviewer or would like to suggest someone, please type their contact information into the CHAT</a:t>
            </a:r>
          </a:p>
        </p:txBody>
      </p:sp>
      <p:sp>
        <p:nvSpPr>
          <p:cNvPr id="4" name="Slide Number Placeholder 3"/>
          <p:cNvSpPr>
            <a:spLocks noGrp="1"/>
          </p:cNvSpPr>
          <p:nvPr>
            <p:ph type="sldNum" sz="quarter" idx="5"/>
          </p:nvPr>
        </p:nvSpPr>
        <p:spPr/>
        <p:txBody>
          <a:bodyPr/>
          <a:lstStyle/>
          <a:p>
            <a:fld id="{03266150-FA26-45B5-BF0B-186B42A09DC9}" type="slidenum">
              <a:rPr lang="en-US" smtClean="0"/>
              <a:t>1</a:t>
            </a:fld>
            <a:endParaRPr lang="en-US"/>
          </a:p>
        </p:txBody>
      </p:sp>
    </p:spTree>
    <p:extLst>
      <p:ext uri="{BB962C8B-B14F-4D97-AF65-F5344CB8AC3E}">
        <p14:creationId xmlns:p14="http://schemas.microsoft.com/office/powerpoint/2010/main" val="412596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2"/>
                </a:solidFill>
                <a:effectLst/>
                <a:latin typeface="+mn-lt"/>
                <a:ea typeface="+mn-ea"/>
                <a:cs typeface="+mn-cs"/>
              </a:rPr>
              <a:t>Introduction:</a:t>
            </a:r>
            <a:r>
              <a:rPr lang="en-US" sz="1200" kern="1200" dirty="0">
                <a:solidFill>
                  <a:schemeClr val="tx2"/>
                </a:solidFill>
                <a:effectLst/>
                <a:latin typeface="+mn-lt"/>
                <a:ea typeface="+mn-ea"/>
                <a:cs typeface="+mn-cs"/>
              </a:rPr>
              <a:t> The impending crisis of climate change and a future that supports billions more people requires that the world collectively examine how rangelands and grasslands are valued to serve as Natural Climate Solutions (NCS)</a:t>
            </a:r>
            <a:r>
              <a:rPr lang="en-US" sz="1200" kern="1200" baseline="30000" dirty="0">
                <a:solidFill>
                  <a:schemeClr val="tx2"/>
                </a:solidFill>
                <a:effectLst/>
                <a:latin typeface="+mn-lt"/>
                <a:ea typeface="+mn-ea"/>
                <a:cs typeface="+mn-cs"/>
              </a:rPr>
              <a:t>1</a:t>
            </a:r>
            <a:r>
              <a:rPr lang="en-US" sz="1200" kern="1200" dirty="0">
                <a:solidFill>
                  <a:schemeClr val="tx2"/>
                </a:solidFill>
                <a:effectLst/>
                <a:latin typeface="+mn-lt"/>
                <a:ea typeface="+mn-ea"/>
                <a:cs typeface="+mn-cs"/>
              </a:rPr>
              <a:t> as well as for food security. These lands can not only help ameliorate global greenhouse gas emissions</a:t>
            </a:r>
            <a:r>
              <a:rPr lang="en-US" sz="1200" kern="1200" baseline="30000" dirty="0">
                <a:solidFill>
                  <a:schemeClr val="tx2"/>
                </a:solidFill>
                <a:effectLst/>
                <a:latin typeface="+mn-lt"/>
                <a:ea typeface="+mn-ea"/>
                <a:cs typeface="+mn-cs"/>
              </a:rPr>
              <a:t>2</a:t>
            </a:r>
            <a:r>
              <a:rPr lang="en-US" sz="1200" kern="1200" dirty="0">
                <a:solidFill>
                  <a:schemeClr val="tx2"/>
                </a:solidFill>
                <a:effectLst/>
                <a:latin typeface="+mn-lt"/>
                <a:ea typeface="+mn-ea"/>
                <a:cs typeface="+mn-cs"/>
              </a:rPr>
              <a:t> and provide food, but if well managed can also support important ecosystem services such as biodiversity, water supply (both green and blue)</a:t>
            </a:r>
            <a:r>
              <a:rPr lang="en-US" sz="1200" kern="1200" baseline="30000" dirty="0">
                <a:solidFill>
                  <a:schemeClr val="tx2"/>
                </a:solidFill>
                <a:effectLst/>
                <a:latin typeface="+mn-lt"/>
                <a:ea typeface="+mn-ea"/>
                <a:cs typeface="+mn-cs"/>
              </a:rPr>
              <a:t>3</a:t>
            </a:r>
            <a:r>
              <a:rPr lang="en-US" sz="1200" kern="1200" dirty="0">
                <a:solidFill>
                  <a:schemeClr val="tx2"/>
                </a:solidFill>
                <a:effectLst/>
                <a:latin typeface="+mn-lt"/>
                <a:ea typeface="+mn-ea"/>
                <a:cs typeface="+mn-cs"/>
              </a:rPr>
              <a:t>,</a:t>
            </a:r>
            <a:r>
              <a:rPr lang="en-US" sz="1200" kern="1200" baseline="30000" dirty="0">
                <a:solidFill>
                  <a:schemeClr val="tx2"/>
                </a:solidFill>
                <a:effectLst/>
                <a:latin typeface="+mn-lt"/>
                <a:ea typeface="+mn-ea"/>
                <a:cs typeface="+mn-cs"/>
              </a:rPr>
              <a:t>4</a:t>
            </a:r>
            <a:r>
              <a:rPr lang="en-US" sz="1200" kern="1200" dirty="0">
                <a:solidFill>
                  <a:schemeClr val="tx2"/>
                </a:solidFill>
                <a:effectLst/>
                <a:latin typeface="+mn-lt"/>
                <a:ea typeface="+mn-ea"/>
                <a:cs typeface="+mn-cs"/>
              </a:rPr>
              <a:t>, water quality and reduce risks of flooding and drought impacts of climate change. Rangelands and grasslands, (permanent grazing and marginal grazing lands together) are often overlooked and under accounted as an NCS land cover category for terrestrial carbon sequestration due to their complex mosaic of land uses. However, these lands make up 56% of the earth’s surface,</a:t>
            </a:r>
            <a:r>
              <a:rPr lang="en-US" sz="1200" kern="1200" baseline="30000" dirty="0">
                <a:solidFill>
                  <a:schemeClr val="tx2"/>
                </a:solidFill>
                <a:effectLst/>
                <a:latin typeface="+mn-lt"/>
                <a:ea typeface="+mn-ea"/>
                <a:cs typeface="+mn-cs"/>
              </a:rPr>
              <a:t>5</a:t>
            </a:r>
            <a:r>
              <a:rPr lang="en-US" sz="1200" kern="1200" dirty="0">
                <a:solidFill>
                  <a:schemeClr val="tx2"/>
                </a:solidFill>
                <a:effectLst/>
                <a:latin typeface="+mn-lt"/>
                <a:ea typeface="+mn-ea"/>
                <a:cs typeface="+mn-cs"/>
              </a:rPr>
              <a:t> therefore they offer substantial potential as “global stabilization areas.” </a:t>
            </a:r>
            <a:r>
              <a:rPr lang="en-US" sz="1200" kern="1200" baseline="30000" dirty="0">
                <a:solidFill>
                  <a:schemeClr val="tx2"/>
                </a:solidFill>
                <a:effectLst/>
                <a:latin typeface="+mn-lt"/>
                <a:ea typeface="+mn-ea"/>
                <a:cs typeface="+mn-cs"/>
              </a:rPr>
              <a:t>6</a:t>
            </a:r>
            <a:r>
              <a:rPr lang="en-US" dirty="0"/>
              <a:t>The major themes for the paper will each include examples of all 3 countries on stressors, threats and challenges where possible. </a:t>
            </a:r>
          </a:p>
          <a:p>
            <a:endParaRPr lang="en-US" dirty="0"/>
          </a:p>
          <a:p>
            <a:r>
              <a:rPr lang="en-US" dirty="0"/>
              <a:t>We then frame out the Significance of North American Rangelands and issues threats to a rapidly changing extent, highlighting economic and population drivers impacting the livelihoods that rangelands support</a:t>
            </a:r>
          </a:p>
          <a:p>
            <a:r>
              <a:rPr lang="en-US" dirty="0"/>
              <a:t>We then focus on the topic of how rangelands are Social-ecological systems and how that interaction drives rangeland condition</a:t>
            </a:r>
          </a:p>
          <a:p>
            <a:r>
              <a:rPr lang="en-US" dirty="0"/>
              <a:t>We will cover ecosystem services including that of climate change mitigation, and from the perspective of how those services may be challenged by climate change.</a:t>
            </a:r>
          </a:p>
          <a:p>
            <a:r>
              <a:rPr lang="en-US" dirty="0"/>
              <a:t>In particular we will focus on services that promote rangelands as well as promote adjustments to management for example, as all the work being done now on improving soils through grazing to aid carbon sequestration.</a:t>
            </a:r>
          </a:p>
          <a:p>
            <a:r>
              <a:rPr lang="en-US" dirty="0"/>
              <a:t>We will then highlight restoration, monitoring, research, education and local policy needs as well as driving trinational and national policy issues</a:t>
            </a:r>
          </a:p>
          <a:p>
            <a:r>
              <a:rPr lang="en-US" dirty="0"/>
              <a:t>Then end with hopefully some hard hitting recommendations that bring about a new awareness and action for protection and sustainability of rangelands</a:t>
            </a:r>
          </a:p>
          <a:p>
            <a:endParaRPr lang="en-US" dirty="0"/>
          </a:p>
          <a:p>
            <a:r>
              <a:rPr lang="en-US" dirty="0"/>
              <a:t>The challenge is fitting it all into 10-15 pages there is a lot to cover. Anyway, thanks for your attention and please if you have any comments please add them to the chat.  Thank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lumMod val="75000"/>
                  </a:schemeClr>
                </a:solidFill>
              </a:rPr>
              <a:t>sustainability improves with long-term adaptive and collaborative integrated landscape management methods</a:t>
            </a:r>
          </a:p>
          <a:p>
            <a:endParaRPr lang="en-US" dirty="0"/>
          </a:p>
        </p:txBody>
      </p:sp>
      <p:sp>
        <p:nvSpPr>
          <p:cNvPr id="4" name="Slide Number Placeholder 3"/>
          <p:cNvSpPr>
            <a:spLocks noGrp="1"/>
          </p:cNvSpPr>
          <p:nvPr>
            <p:ph type="sldNum" sz="quarter" idx="5"/>
          </p:nvPr>
        </p:nvSpPr>
        <p:spPr/>
        <p:txBody>
          <a:bodyPr/>
          <a:lstStyle/>
          <a:p>
            <a:fld id="{03266150-FA26-45B5-BF0B-186B42A09DC9}" type="slidenum">
              <a:rPr lang="en-US" smtClean="0"/>
              <a:t>2</a:t>
            </a:fld>
            <a:endParaRPr lang="en-US"/>
          </a:p>
        </p:txBody>
      </p:sp>
    </p:spTree>
    <p:extLst>
      <p:ext uri="{BB962C8B-B14F-4D97-AF65-F5344CB8AC3E}">
        <p14:creationId xmlns:p14="http://schemas.microsoft.com/office/powerpoint/2010/main" val="1073259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major theme of the paper is the Significance of North American Rangelands and issues </a:t>
            </a:r>
            <a:r>
              <a:rPr lang="en-US"/>
              <a:t>that threaten </a:t>
            </a:r>
            <a:r>
              <a:rPr lang="en-US" dirty="0"/>
              <a:t>a rapidly changing extent, highlighting economic and population drivers impacting the livelihoods that rangelands support</a:t>
            </a:r>
          </a:p>
          <a:p>
            <a:r>
              <a:rPr lang="en-US" dirty="0"/>
              <a:t>We then focus on the topic of how rangelands are Social-ecological systems and how that interaction drives rangeland condition</a:t>
            </a:r>
          </a:p>
          <a:p>
            <a:r>
              <a:rPr lang="en-US" dirty="0"/>
              <a:t>We will cover ecosystem services including that of climate change mitigation, and from the perspective of how those services may be challenged by climate change.</a:t>
            </a:r>
          </a:p>
          <a:p>
            <a:r>
              <a:rPr lang="en-US" dirty="0"/>
              <a:t>In particular we will focus on services that promote rangelands as well as promote adjustments to management for example, as all the work being done now on improving soils through grazing to aid carbon sequestration.</a:t>
            </a:r>
          </a:p>
          <a:p>
            <a:r>
              <a:rPr lang="en-US" dirty="0"/>
              <a:t>We will then highlight restoration, monitoring, research, education and local policy needs as well as driving trinational and national policy issues</a:t>
            </a:r>
          </a:p>
          <a:p>
            <a:r>
              <a:rPr lang="en-US" dirty="0"/>
              <a:t>Then end with hopefully some hard hitting recommendations that bring about a new awareness and action for protection and sustainability of rangelands</a:t>
            </a:r>
          </a:p>
          <a:p>
            <a:endParaRPr lang="en-US" dirty="0"/>
          </a:p>
          <a:p>
            <a:r>
              <a:rPr lang="en-US" dirty="0"/>
              <a:t>The challenge is fitting it all into 10-15 pages there is a lot to cover. Anyway, thanks for your attention and please if you have any comments please add them to the chat.  Thank You!</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lumMod val="75000"/>
                  </a:schemeClr>
                </a:solidFill>
              </a:rPr>
              <a:t>sustainability improves with long-term adaptive and collaborative integrated landscape management methods</a:t>
            </a:r>
          </a:p>
          <a:p>
            <a:endParaRPr lang="en-US" dirty="0"/>
          </a:p>
        </p:txBody>
      </p:sp>
      <p:sp>
        <p:nvSpPr>
          <p:cNvPr id="4" name="Slide Number Placeholder 3"/>
          <p:cNvSpPr>
            <a:spLocks noGrp="1"/>
          </p:cNvSpPr>
          <p:nvPr>
            <p:ph type="sldNum" sz="quarter" idx="5"/>
          </p:nvPr>
        </p:nvSpPr>
        <p:spPr/>
        <p:txBody>
          <a:bodyPr/>
          <a:lstStyle/>
          <a:p>
            <a:fld id="{03266150-FA26-45B5-BF0B-186B42A09DC9}" type="slidenum">
              <a:rPr lang="en-US" smtClean="0"/>
              <a:t>3</a:t>
            </a:fld>
            <a:endParaRPr lang="en-US"/>
          </a:p>
        </p:txBody>
      </p:sp>
    </p:spTree>
    <p:extLst>
      <p:ext uri="{BB962C8B-B14F-4D97-AF65-F5344CB8AC3E}">
        <p14:creationId xmlns:p14="http://schemas.microsoft.com/office/powerpoint/2010/main" val="10809379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0" y="0"/>
            <a:ext cx="12227975"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1697" y="1871132"/>
            <a:ext cx="6813894" cy="1515533"/>
          </a:xfrm>
        </p:spPr>
        <p:txBody>
          <a:bodyPr anchor="b">
            <a:noAutofit/>
          </a:bodyPr>
          <a:lstStyle>
            <a:lvl1pPr algn="ctr">
              <a:defRPr sz="5398">
                <a:effectLst/>
              </a:defRPr>
            </a:lvl1pPr>
          </a:lstStyle>
          <a:p>
            <a:r>
              <a:rPr lang="en-US"/>
              <a:t>Click to edit Master title style</a:t>
            </a:r>
            <a:endParaRPr lang="en-US" dirty="0"/>
          </a:p>
        </p:txBody>
      </p:sp>
      <p:sp>
        <p:nvSpPr>
          <p:cNvPr id="3" name="Subtitle 2"/>
          <p:cNvSpPr>
            <a:spLocks noGrp="1"/>
          </p:cNvSpPr>
          <p:nvPr>
            <p:ph type="subTitle" idx="1"/>
          </p:nvPr>
        </p:nvSpPr>
        <p:spPr>
          <a:xfrm>
            <a:off x="2691697" y="3657597"/>
            <a:ext cx="6813894" cy="1320802"/>
          </a:xfrm>
        </p:spPr>
        <p:txBody>
          <a:bodyPr anchor="t">
            <a:normAutofit/>
          </a:bodyPr>
          <a:lstStyle>
            <a:lvl1pPr marL="0" indent="0" algn="ctr">
              <a:buNone/>
              <a:defRPr sz="2099">
                <a:solidFill>
                  <a:schemeClr val="tx1"/>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1154" y="5037663"/>
            <a:ext cx="897233" cy="279400"/>
          </a:xfrm>
        </p:spPr>
        <p:txBody>
          <a:bodyPr/>
          <a:lstStyle/>
          <a:p>
            <a:fld id="{52466975-C014-42E5-BFA6-B8D5FDD3B81F}" type="datetimeFigureOut">
              <a:rPr lang="en-US" smtClean="0"/>
              <a:t>3/29/2020</a:t>
            </a:fld>
            <a:endParaRPr lang="en-US"/>
          </a:p>
        </p:txBody>
      </p:sp>
      <p:sp>
        <p:nvSpPr>
          <p:cNvPr id="5" name="Footer Placeholder 4"/>
          <p:cNvSpPr>
            <a:spLocks noGrp="1"/>
          </p:cNvSpPr>
          <p:nvPr>
            <p:ph type="ftr" sz="quarter" idx="11"/>
          </p:nvPr>
        </p:nvSpPr>
        <p:spPr>
          <a:xfrm>
            <a:off x="2691696" y="5037663"/>
            <a:ext cx="5213277" cy="279400"/>
          </a:xfrm>
        </p:spPr>
        <p:txBody>
          <a:bodyPr/>
          <a:lstStyle/>
          <a:p>
            <a:r>
              <a:rPr lang="en-US"/>
              <a:t>Add a footer</a:t>
            </a:r>
            <a:endParaRPr lang="en-US" dirty="0"/>
          </a:p>
        </p:txBody>
      </p:sp>
      <p:sp>
        <p:nvSpPr>
          <p:cNvPr id="6" name="Slide Number Placeholder 5"/>
          <p:cNvSpPr>
            <a:spLocks noGrp="1"/>
          </p:cNvSpPr>
          <p:nvPr>
            <p:ph type="sldNum" sz="quarter" idx="12"/>
          </p:nvPr>
        </p:nvSpPr>
        <p:spPr>
          <a:xfrm>
            <a:off x="8954568" y="5037663"/>
            <a:ext cx="551023" cy="279400"/>
          </a:xfrm>
        </p:spPr>
        <p:txBody>
          <a:bodyPr/>
          <a:lstStyle/>
          <a:p>
            <a:fld id="{693B167E-EA96-4147-81DE-549160052C22}" type="slidenum">
              <a:rPr lang="en-US" smtClean="0"/>
              <a:t>‹#›</a:t>
            </a:fld>
            <a:endParaRPr lang="en-US"/>
          </a:p>
        </p:txBody>
      </p:sp>
      <p:cxnSp>
        <p:nvCxnSpPr>
          <p:cNvPr id="15" name="Straight Connector 14"/>
          <p:cNvCxnSpPr/>
          <p:nvPr/>
        </p:nvCxnSpPr>
        <p:spPr>
          <a:xfrm>
            <a:off x="2691698" y="3522131"/>
            <a:ext cx="6813893"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77805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4" y="4815415"/>
            <a:ext cx="9607163" cy="566738"/>
          </a:xfrm>
        </p:spPr>
        <p:txBody>
          <a:bodyPr anchor="b">
            <a:normAutofit/>
          </a:bodyPr>
          <a:lstStyle>
            <a:lvl1pPr algn="ctr">
              <a:defRPr sz="2399"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156" y="1041400"/>
            <a:ext cx="10103340"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064" y="5382153"/>
            <a:ext cx="9607163" cy="493712"/>
          </a:xfrm>
        </p:spPr>
        <p:txBody>
          <a:bodyPr>
            <a:normAutofit/>
          </a:bodyPr>
          <a:lstStyle>
            <a:lvl1pPr marL="0" indent="0" algn="ctr">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pPr/>
              <a:t>3/29/2020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pPr/>
              <a:t>‹#›</a:t>
            </a:fld>
            <a:endParaRPr lang="en-US"/>
          </a:p>
        </p:txBody>
      </p:sp>
    </p:spTree>
    <p:extLst>
      <p:ext uri="{BB962C8B-B14F-4D97-AF65-F5344CB8AC3E}">
        <p14:creationId xmlns:p14="http://schemas.microsoft.com/office/powerpoint/2010/main" val="2733569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528" y="982132"/>
            <a:ext cx="9590234" cy="2954868"/>
          </a:xfrm>
        </p:spPr>
        <p:txBody>
          <a:bodyPr anchor="ctr">
            <a:normAutofit/>
          </a:bodyPr>
          <a:lstStyle>
            <a:lvl1pPr algn="ctr">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303528" y="4343400"/>
            <a:ext cx="9590234"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pPr/>
              <a:t>3/29/2020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pPr/>
              <a:t>‹#›</a:t>
            </a:fld>
            <a:endParaRPr lang="en-US"/>
          </a:p>
        </p:txBody>
      </p:sp>
      <p:cxnSp>
        <p:nvCxnSpPr>
          <p:cNvPr id="15" name="Straight Connector 14"/>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22265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370668"/>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376" y="3352800"/>
            <a:ext cx="8836900" cy="584200"/>
          </a:xfrm>
        </p:spPr>
        <p:txBody>
          <a:bodyPr anchor="ctr">
            <a:normAutofit/>
          </a:bodyPr>
          <a:lstStyle>
            <a:lvl1pPr marL="0" indent="0" algn="r">
              <a:buFontTx/>
              <a:buNone/>
              <a:defRPr sz="1999"/>
            </a:lvl1pPr>
            <a:lvl2pPr marL="457063" indent="0">
              <a:buFontTx/>
              <a:buNone/>
              <a:defRPr/>
            </a:lvl2pPr>
            <a:lvl3pPr marL="914126" indent="0">
              <a:buFontTx/>
              <a:buNone/>
              <a:defRPr/>
            </a:lvl3pPr>
            <a:lvl4pPr marL="1371189" indent="0">
              <a:buFontTx/>
              <a:buNone/>
              <a:defRPr/>
            </a:lvl4pPr>
            <a:lvl5pPr marL="1828251" indent="0">
              <a:buFontTx/>
              <a:buNone/>
              <a:defRPr/>
            </a:lvl5pPr>
          </a:lstStyle>
          <a:p>
            <a:pPr lvl="0"/>
            <a:r>
              <a:rPr lang="en-US"/>
              <a:t>Click to edit Master text styles</a:t>
            </a:r>
          </a:p>
        </p:txBody>
      </p:sp>
      <p:sp>
        <p:nvSpPr>
          <p:cNvPr id="3" name="Text Placeholder 2"/>
          <p:cNvSpPr>
            <a:spLocks noGrp="1"/>
          </p:cNvSpPr>
          <p:nvPr>
            <p:ph type="body" idx="1"/>
          </p:nvPr>
        </p:nvSpPr>
        <p:spPr>
          <a:xfrm>
            <a:off x="1295064" y="4343400"/>
            <a:ext cx="9607163" cy="1532467"/>
          </a:xfrm>
        </p:spPr>
        <p:txBody>
          <a:bodyPr anchor="ctr">
            <a:normAutofit/>
          </a:bodyPr>
          <a:lstStyle>
            <a:lvl1pPr marL="0" indent="0" algn="ctr">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pPr/>
              <a:t>3/29/2020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pPr/>
              <a:t>‹#›</a:t>
            </a:fld>
            <a:endParaRPr lang="en-US"/>
          </a:p>
        </p:txBody>
      </p:sp>
      <p:sp>
        <p:nvSpPr>
          <p:cNvPr id="14" name="TextBox 13"/>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5" name="TextBox 14"/>
          <p:cNvSpPr txBox="1"/>
          <p:nvPr/>
        </p:nvSpPr>
        <p:spPr>
          <a:xfrm>
            <a:off x="10597507" y="2827870"/>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cxnSp>
        <p:nvCxnSpPr>
          <p:cNvPr id="19" name="Straight Connector 18"/>
          <p:cNvCxnSpPr/>
          <p:nvPr/>
        </p:nvCxnSpPr>
        <p:spPr>
          <a:xfrm>
            <a:off x="1395806" y="4140199"/>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435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065" y="3308581"/>
            <a:ext cx="9607165" cy="1468800"/>
          </a:xfrm>
        </p:spPr>
        <p:txBody>
          <a:bodyPr anchor="b">
            <a:normAutofit/>
          </a:bodyPr>
          <a:lstStyle>
            <a:lvl1pPr algn="l">
              <a:defRPr sz="3199" b="0" cap="none"/>
            </a:lvl1pPr>
          </a:lstStyle>
          <a:p>
            <a:r>
              <a:rPr lang="en-US"/>
              <a:t>Click to edit Master title style</a:t>
            </a:r>
            <a:endParaRPr lang="en-US" dirty="0"/>
          </a:p>
        </p:txBody>
      </p:sp>
      <p:sp>
        <p:nvSpPr>
          <p:cNvPr id="3" name="Text Placeholder 2"/>
          <p:cNvSpPr>
            <a:spLocks noGrp="1"/>
          </p:cNvSpPr>
          <p:nvPr>
            <p:ph type="body" idx="1"/>
          </p:nvPr>
        </p:nvSpPr>
        <p:spPr>
          <a:xfrm>
            <a:off x="1295064" y="4777381"/>
            <a:ext cx="9607165" cy="860400"/>
          </a:xfrm>
        </p:spPr>
        <p:txBody>
          <a:bodyPr anchor="t">
            <a:normAutofit/>
          </a:bodyPr>
          <a:lstStyle>
            <a:lvl1pPr marL="0" indent="0" algn="l">
              <a:buNone/>
              <a:defRPr sz="19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pPr/>
              <a:t>3/29/2020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pPr/>
              <a:t>‹#›</a:t>
            </a:fld>
            <a:endParaRPr lang="en-US"/>
          </a:p>
        </p:txBody>
      </p:sp>
    </p:spTree>
    <p:extLst>
      <p:ext uri="{BB962C8B-B14F-4D97-AF65-F5344CB8AC3E}">
        <p14:creationId xmlns:p14="http://schemas.microsoft.com/office/powerpoint/2010/main" val="36746213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5836" y="982132"/>
            <a:ext cx="9293977" cy="2243668"/>
          </a:xfrm>
        </p:spPr>
        <p:txBody>
          <a:bodyPr anchor="ctr">
            <a:normAutofit/>
          </a:bodyPr>
          <a:lstStyle>
            <a:lvl1pPr algn="ctr">
              <a:defRPr sz="3199"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064" y="3639312"/>
            <a:ext cx="9607165" cy="886968"/>
          </a:xfrm>
        </p:spPr>
        <p:txBody>
          <a:bodyPr anchor="b">
            <a:normAutofit/>
          </a:bodyPr>
          <a:lstStyle>
            <a:lvl1pPr marL="0" indent="0" algn="l">
              <a:spcBef>
                <a:spcPts val="0"/>
              </a:spcBef>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4" y="4529667"/>
            <a:ext cx="9607165" cy="1346200"/>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pPr/>
              <a:t>3/29/2020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pPr/>
              <a:t>‹#›</a:t>
            </a:fld>
            <a:endParaRPr lang="en-US"/>
          </a:p>
        </p:txBody>
      </p:sp>
      <p:sp>
        <p:nvSpPr>
          <p:cNvPr id="12" name="TextBox 11"/>
          <p:cNvSpPr txBox="1"/>
          <p:nvPr/>
        </p:nvSpPr>
        <p:spPr>
          <a:xfrm>
            <a:off x="861789" y="879961"/>
            <a:ext cx="609441" cy="584776"/>
          </a:xfrm>
          <a:prstGeom prst="rect">
            <a:avLst/>
          </a:prstGeom>
        </p:spPr>
        <p:txBody>
          <a:bodyPr vert="horz" lIns="91416" tIns="45708" rIns="91416" bIns="45708" rtlCol="0" anchor="ctr">
            <a:noAutofit/>
          </a:bodyPr>
          <a:lstStyle/>
          <a:p>
            <a:pPr lvl="0"/>
            <a:r>
              <a:rPr lang="en-US" sz="7998" dirty="0">
                <a:solidFill>
                  <a:schemeClr val="tx1"/>
                </a:solidFill>
                <a:effectLst/>
              </a:rPr>
              <a:t>“</a:t>
            </a:r>
          </a:p>
        </p:txBody>
      </p:sp>
      <p:sp>
        <p:nvSpPr>
          <p:cNvPr id="13" name="TextBox 12"/>
          <p:cNvSpPr txBox="1"/>
          <p:nvPr/>
        </p:nvSpPr>
        <p:spPr>
          <a:xfrm>
            <a:off x="10597507" y="2599261"/>
            <a:ext cx="609441" cy="584776"/>
          </a:xfrm>
          <a:prstGeom prst="rect">
            <a:avLst/>
          </a:prstGeom>
        </p:spPr>
        <p:txBody>
          <a:bodyPr vert="horz" lIns="91416" tIns="45708" rIns="91416" bIns="45708" rtlCol="0" anchor="ctr">
            <a:noAutofit/>
          </a:bodyPr>
          <a:lstStyle/>
          <a:p>
            <a:pPr lvl="0" algn="r"/>
            <a:r>
              <a:rPr lang="en-US" sz="7998" dirty="0">
                <a:solidFill>
                  <a:schemeClr val="tx1"/>
                </a:solidFill>
                <a:effectLst/>
              </a:rPr>
              <a:t>”</a:t>
            </a:r>
          </a:p>
        </p:txBody>
      </p:sp>
      <p:cxnSp>
        <p:nvCxnSpPr>
          <p:cNvPr id="26" name="Straight Connector 25"/>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491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064" y="982132"/>
            <a:ext cx="9607163"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064" y="3630168"/>
            <a:ext cx="9607165" cy="841248"/>
          </a:xfrm>
        </p:spPr>
        <p:txBody>
          <a:bodyPr anchor="b">
            <a:normAutofit/>
          </a:bodyPr>
          <a:lstStyle>
            <a:lvl1pPr marL="0" indent="0" algn="l">
              <a:spcBef>
                <a:spcPts val="0"/>
              </a:spcBef>
              <a:buNone/>
              <a:defRPr sz="2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063" y="4470400"/>
            <a:ext cx="9607167" cy="1405467"/>
          </a:xfrm>
        </p:spPr>
        <p:txBody>
          <a:bodyPr anchor="t">
            <a:normAutofit/>
          </a:bodyPr>
          <a:lstStyle>
            <a:lvl1pPr marL="0" indent="0" algn="l">
              <a:buNone/>
              <a:defRPr sz="17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pPr/>
              <a:t>3/29/2020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pPr/>
              <a:t>‹#›</a:t>
            </a:fld>
            <a:endParaRPr lang="en-US"/>
          </a:p>
        </p:txBody>
      </p:sp>
      <p:cxnSp>
        <p:nvCxnSpPr>
          <p:cNvPr id="15" name="Straight Connector 14"/>
          <p:cNvCxnSpPr/>
          <p:nvPr/>
        </p:nvCxnSpPr>
        <p:spPr>
          <a:xfrm>
            <a:off x="1395806" y="3429000"/>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75233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514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7013" y="982132"/>
            <a:ext cx="1890403"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061" y="982132"/>
            <a:ext cx="7431089"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14" name="Straight Connector 13"/>
          <p:cNvCxnSpPr/>
          <p:nvPr/>
        </p:nvCxnSpPr>
        <p:spPr>
          <a:xfrm>
            <a:off x="8861582"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514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466975-C014-42E5-BFA6-B8D5FDD3B81F}" type="datetimeFigureOut">
              <a:rPr lang="en-US" smtClean="0"/>
              <a:t>3/29/2020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296792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4544" y="1752606"/>
            <a:ext cx="8156563" cy="1822514"/>
          </a:xfrm>
        </p:spPr>
        <p:txBody>
          <a:bodyPr anchor="b">
            <a:normAutofit/>
          </a:bodyPr>
          <a:lstStyle>
            <a:lvl1pPr algn="ctr">
              <a:defRPr sz="4399" b="0" cap="none"/>
            </a:lvl1pPr>
          </a:lstStyle>
          <a:p>
            <a:r>
              <a:rPr lang="en-US"/>
              <a:t>Click to edit Master title style</a:t>
            </a:r>
            <a:endParaRPr lang="en-US" dirty="0"/>
          </a:p>
        </p:txBody>
      </p:sp>
      <p:sp>
        <p:nvSpPr>
          <p:cNvPr id="3" name="Text Placeholder 2"/>
          <p:cNvSpPr>
            <a:spLocks noGrp="1"/>
          </p:cNvSpPr>
          <p:nvPr>
            <p:ph type="body" idx="1"/>
          </p:nvPr>
        </p:nvSpPr>
        <p:spPr>
          <a:xfrm>
            <a:off x="2014542" y="3846052"/>
            <a:ext cx="8156565" cy="954547"/>
          </a:xfrm>
        </p:spPr>
        <p:txBody>
          <a:bodyPr anchor="t">
            <a:normAutofit/>
          </a:bodyPr>
          <a:lstStyle>
            <a:lvl1pPr marL="0" indent="0" algn="ctr">
              <a:buNone/>
              <a:defRPr sz="2399">
                <a:solidFill>
                  <a:schemeClr val="tx1"/>
                </a:solidFill>
              </a:defRPr>
            </a:lvl1pPr>
            <a:lvl2pPr marL="457063" indent="0">
              <a:buNone/>
              <a:defRPr sz="1799">
                <a:solidFill>
                  <a:schemeClr val="tx1">
                    <a:tint val="75000"/>
                  </a:schemeClr>
                </a:solidFill>
              </a:defRPr>
            </a:lvl2pPr>
            <a:lvl3pPr marL="914126" indent="0">
              <a:buNone/>
              <a:defRPr sz="1600">
                <a:solidFill>
                  <a:schemeClr val="tx1">
                    <a:tint val="75000"/>
                  </a:schemeClr>
                </a:solidFill>
              </a:defRPr>
            </a:lvl3pPr>
            <a:lvl4pPr marL="1371189" indent="0">
              <a:buNone/>
              <a:defRPr sz="1400">
                <a:solidFill>
                  <a:schemeClr val="tx1">
                    <a:tint val="75000"/>
                  </a:schemeClr>
                </a:solidFill>
              </a:defRPr>
            </a:lvl4pPr>
            <a:lvl5pPr marL="1828251" indent="0">
              <a:buNone/>
              <a:defRPr sz="1400">
                <a:solidFill>
                  <a:schemeClr val="tx1">
                    <a:tint val="75000"/>
                  </a:schemeClr>
                </a:solidFill>
              </a:defRPr>
            </a:lvl5pPr>
            <a:lvl6pPr marL="2285314" indent="0">
              <a:buNone/>
              <a:defRPr sz="1400">
                <a:solidFill>
                  <a:schemeClr val="tx1">
                    <a:tint val="75000"/>
                  </a:schemeClr>
                </a:solidFill>
              </a:defRPr>
            </a:lvl6pPr>
            <a:lvl7pPr marL="2742377" indent="0">
              <a:buNone/>
              <a:defRPr sz="1400">
                <a:solidFill>
                  <a:schemeClr val="tx1">
                    <a:tint val="75000"/>
                  </a:schemeClr>
                </a:solidFill>
              </a:defRPr>
            </a:lvl7pPr>
            <a:lvl8pPr marL="3199440" indent="0">
              <a:buNone/>
              <a:defRPr sz="1400">
                <a:solidFill>
                  <a:schemeClr val="tx1">
                    <a:tint val="75000"/>
                  </a:schemeClr>
                </a:solidFill>
              </a:defRPr>
            </a:lvl8pPr>
            <a:lvl9pPr marL="365650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2466975-C014-42E5-BFA6-B8D5FDD3B81F}" type="datetimeFigureOut">
              <a:rPr lang="en-US" smtClean="0"/>
              <a:t>3/29/2020</a:t>
            </a:fld>
            <a:endParaRPr lang="en-US"/>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693B167E-EA96-4147-81DE-549160052C22}" type="slidenum">
              <a:rPr lang="en-US" smtClean="0"/>
              <a:t>‹#›</a:t>
            </a:fld>
            <a:endParaRPr lang="en-US"/>
          </a:p>
        </p:txBody>
      </p:sp>
      <p:cxnSp>
        <p:nvCxnSpPr>
          <p:cNvPr id="16" name="Straight Connector 15"/>
          <p:cNvCxnSpPr/>
          <p:nvPr/>
        </p:nvCxnSpPr>
        <p:spPr>
          <a:xfrm>
            <a:off x="2012199" y="3710585"/>
            <a:ext cx="8161254"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4476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110"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9734" y="2560320"/>
            <a:ext cx="4717075"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2466975-C014-42E5-BFA6-B8D5FDD3B81F}" type="datetimeFigureOut">
              <a:rPr lang="en-US" smtClean="0"/>
              <a:t>3/29/2020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3624697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063"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063"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9061" y="2658533"/>
            <a:ext cx="4717075" cy="576262"/>
          </a:xfrm>
        </p:spPr>
        <p:txBody>
          <a:bodyPr anchor="b">
            <a:noAutofit/>
          </a:bodyPr>
          <a:lstStyle>
            <a:lvl1pPr marL="0" indent="0">
              <a:spcBef>
                <a:spcPts val="672"/>
              </a:spcBef>
              <a:spcAft>
                <a:spcPts val="600"/>
              </a:spcAft>
              <a:buNone/>
              <a:defRPr sz="2799" b="0">
                <a:solidFill>
                  <a:schemeClr val="accent1"/>
                </a:solidFill>
              </a:defRPr>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9061" y="3243263"/>
            <a:ext cx="4717075"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2466975-C014-42E5-BFA6-B8D5FDD3B81F}" type="datetimeFigureOut">
              <a:rPr lang="en-US" smtClean="0"/>
              <a:t>3/29/2020</a:t>
            </a:fld>
            <a:endParaRPr lang="en-US"/>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693B167E-EA96-4147-81DE-549160052C22}" type="slidenum">
              <a:rPr lang="en-US" smtClean="0"/>
              <a:t>‹#›</a:t>
            </a:fld>
            <a:endParaRPr lang="en-US"/>
          </a:p>
        </p:txBody>
      </p:sp>
      <p:cxnSp>
        <p:nvCxnSpPr>
          <p:cNvPr id="18" name="Straight Connector 17"/>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2658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2466975-C014-42E5-BFA6-B8D5FDD3B81F}" type="datetimeFigureOut">
              <a:rPr lang="en-US" smtClean="0"/>
              <a:t>3/29/2020</a:t>
            </a:fld>
            <a:endParaRPr lang="en-US"/>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693B167E-EA96-4147-81DE-549160052C22}" type="slidenum">
              <a:rPr lang="en-US" smtClean="0"/>
              <a:t>‹#›</a:t>
            </a:fld>
            <a:endParaRPr lang="en-US"/>
          </a:p>
        </p:txBody>
      </p:sp>
      <p:cxnSp>
        <p:nvCxnSpPr>
          <p:cNvPr id="14" name="Straight Connector 13"/>
          <p:cNvCxnSpPr/>
          <p:nvPr/>
        </p:nvCxnSpPr>
        <p:spPr>
          <a:xfrm>
            <a:off x="1395806" y="2421466"/>
            <a:ext cx="940484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3236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466975-C014-42E5-BFA6-B8D5FDD3B81F}" type="datetimeFigureOut">
              <a:rPr lang="en-US" smtClean="0"/>
              <a:t>3/29/2020</a:t>
            </a:fld>
            <a:endParaRPr lang="en-US"/>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69508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474" y="1388534"/>
            <a:ext cx="3717487" cy="1371600"/>
          </a:xfrm>
        </p:spPr>
        <p:txBody>
          <a:bodyPr anchor="b">
            <a:normAutofit/>
          </a:bodyPr>
          <a:lstStyle>
            <a:lvl1pPr algn="ctr">
              <a:defRPr sz="2399" b="0"/>
            </a:lvl1pPr>
          </a:lstStyle>
          <a:p>
            <a:r>
              <a:rPr lang="en-US"/>
              <a:t>Click to edit Master title style</a:t>
            </a:r>
            <a:endParaRPr lang="en-US" dirty="0"/>
          </a:p>
        </p:txBody>
      </p:sp>
      <p:sp>
        <p:nvSpPr>
          <p:cNvPr id="3" name="Content Placeholder 2"/>
          <p:cNvSpPr>
            <a:spLocks noGrp="1"/>
          </p:cNvSpPr>
          <p:nvPr>
            <p:ph idx="1"/>
          </p:nvPr>
        </p:nvSpPr>
        <p:spPr>
          <a:xfrm>
            <a:off x="5417257" y="982132"/>
            <a:ext cx="5468042"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474" y="3031065"/>
            <a:ext cx="3717487" cy="2438404"/>
          </a:xfrm>
        </p:spPr>
        <p:txBody>
          <a:bodyPr anchor="t">
            <a:normAutofit/>
          </a:bodyPr>
          <a:lstStyle>
            <a:lvl1pPr marL="0" indent="0" algn="ctr">
              <a:buNone/>
              <a:defRPr sz="16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t>3/29/2020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cxnSp>
        <p:nvCxnSpPr>
          <p:cNvPr id="16" name="Straight Connector 15"/>
          <p:cNvCxnSpPr/>
          <p:nvPr/>
        </p:nvCxnSpPr>
        <p:spPr>
          <a:xfrm>
            <a:off x="1395805" y="2912533"/>
            <a:ext cx="3513583"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8100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061" y="1883832"/>
            <a:ext cx="6240191" cy="1371600"/>
          </a:xfrm>
        </p:spPr>
        <p:txBody>
          <a:bodyPr anchor="b">
            <a:normAutofit/>
          </a:bodyPr>
          <a:lstStyle>
            <a:lvl1pPr algn="ctr">
              <a:defRPr sz="2799"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2724" y="1041400"/>
            <a:ext cx="3062549"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063" indent="0">
              <a:buNone/>
              <a:defRPr sz="1600"/>
            </a:lvl2pPr>
            <a:lvl3pPr marL="914126" indent="0">
              <a:buNone/>
              <a:defRPr sz="1600"/>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061" y="3255432"/>
            <a:ext cx="6240191" cy="1828800"/>
          </a:xfrm>
        </p:spPr>
        <p:txBody>
          <a:bodyPr anchor="t">
            <a:normAutofit/>
          </a:bodyPr>
          <a:lstStyle>
            <a:lvl1pPr marL="0" indent="0" algn="ctr">
              <a:buNone/>
              <a:defRPr sz="1799"/>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2466975-C014-42E5-BFA6-B8D5FDD3B81F}" type="datetimeFigureOut">
              <a:rPr lang="en-US" smtClean="0"/>
              <a:t>3/29/2020</a:t>
            </a:fld>
            <a:endParaRPr lang="en-US"/>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693B167E-EA96-4147-81DE-549160052C22}" type="slidenum">
              <a:rPr lang="en-US" smtClean="0"/>
              <a:t>‹#›</a:t>
            </a:fld>
            <a:endParaRPr lang="en-US"/>
          </a:p>
        </p:txBody>
      </p:sp>
    </p:spTree>
    <p:extLst>
      <p:ext uri="{BB962C8B-B14F-4D97-AF65-F5344CB8AC3E}">
        <p14:creationId xmlns:p14="http://schemas.microsoft.com/office/powerpoint/2010/main" val="2888633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2" y="0"/>
            <a:ext cx="12226777"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065" y="982133"/>
            <a:ext cx="95986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064" y="2556932"/>
            <a:ext cx="95986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5241" y="5969000"/>
            <a:ext cx="1599783"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2466975-C014-42E5-BFA6-B8D5FDD3B81F}" type="datetimeFigureOut">
              <a:rPr lang="en-US" smtClean="0"/>
              <a:pPr/>
              <a:t>3/29/2020</a:t>
            </a:fld>
            <a:endParaRPr lang="en-US"/>
          </a:p>
        </p:txBody>
      </p:sp>
      <p:sp>
        <p:nvSpPr>
          <p:cNvPr id="5" name="Footer Placeholder 4"/>
          <p:cNvSpPr>
            <a:spLocks noGrp="1"/>
          </p:cNvSpPr>
          <p:nvPr>
            <p:ph type="ftr" sz="quarter" idx="3"/>
          </p:nvPr>
        </p:nvSpPr>
        <p:spPr>
          <a:xfrm>
            <a:off x="1295064" y="5969000"/>
            <a:ext cx="7303997"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r>
              <a:rPr lang="en-US"/>
              <a:t>Add a footer</a:t>
            </a:r>
            <a:endParaRPr lang="en-US" dirty="0"/>
          </a:p>
        </p:txBody>
      </p:sp>
      <p:sp>
        <p:nvSpPr>
          <p:cNvPr id="6" name="Slide Number Placeholder 5"/>
          <p:cNvSpPr>
            <a:spLocks noGrp="1"/>
          </p:cNvSpPr>
          <p:nvPr>
            <p:ph type="sldNum" sz="quarter" idx="4"/>
          </p:nvPr>
        </p:nvSpPr>
        <p:spPr>
          <a:xfrm>
            <a:off x="10351205" y="5969000"/>
            <a:ext cx="542556"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93B167E-EA96-4147-81DE-549160052C22}" type="slidenum">
              <a:rPr lang="en-US" smtClean="0"/>
              <a:pPr/>
              <a:t>‹#›</a:t>
            </a:fld>
            <a:endParaRPr lang="en-US"/>
          </a:p>
        </p:txBody>
      </p:sp>
    </p:spTree>
    <p:extLst>
      <p:ext uri="{BB962C8B-B14F-4D97-AF65-F5344CB8AC3E}">
        <p14:creationId xmlns:p14="http://schemas.microsoft.com/office/powerpoint/2010/main" val="31079601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063" rtl="0" eaLnBrk="1" latinLnBrk="0" hangingPunct="1">
        <a:spcBef>
          <a:spcPct val="0"/>
        </a:spcBef>
        <a:buNone/>
        <a:defRPr sz="4399"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664" indent="-285664" algn="l" defTabSz="457063" rtl="0" eaLnBrk="1" latinLnBrk="0" hangingPunct="1">
        <a:spcBef>
          <a:spcPct val="20000"/>
        </a:spcBef>
        <a:spcAft>
          <a:spcPts val="600"/>
        </a:spcAft>
        <a:buClr>
          <a:schemeClr val="accent1"/>
        </a:buClr>
        <a:buSzPct val="115000"/>
        <a:buFont typeface="Arial"/>
        <a:buChar char="•"/>
        <a:defRPr sz="2399" kern="1200" cap="none">
          <a:solidFill>
            <a:schemeClr val="tx1">
              <a:lumMod val="85000"/>
              <a:lumOff val="15000"/>
            </a:schemeClr>
          </a:solidFill>
          <a:effectLst/>
          <a:latin typeface="+mn-lt"/>
          <a:ea typeface="+mn-ea"/>
          <a:cs typeface="+mn-cs"/>
        </a:defRPr>
      </a:lvl1pPr>
      <a:lvl2pPr marL="742727" indent="-285664" algn="l" defTabSz="457063" rtl="0" eaLnBrk="1" latinLnBrk="0" hangingPunct="1">
        <a:spcBef>
          <a:spcPct val="20000"/>
        </a:spcBef>
        <a:spcAft>
          <a:spcPts val="600"/>
        </a:spcAft>
        <a:buClr>
          <a:schemeClr val="accent1"/>
        </a:buClr>
        <a:buSzPct val="115000"/>
        <a:buFont typeface="Arial"/>
        <a:buChar char="•"/>
        <a:defRPr sz="1999" kern="1200" cap="none">
          <a:solidFill>
            <a:schemeClr val="tx1">
              <a:lumMod val="85000"/>
              <a:lumOff val="15000"/>
            </a:schemeClr>
          </a:solidFill>
          <a:effectLst/>
          <a:latin typeface="+mn-lt"/>
          <a:ea typeface="+mn-ea"/>
          <a:cs typeface="+mn-cs"/>
        </a:defRPr>
      </a:lvl2pPr>
      <a:lvl3pPr marL="1199790" indent="-285664" algn="l" defTabSz="457063" rtl="0" eaLnBrk="1" latinLnBrk="0" hangingPunct="1">
        <a:spcBef>
          <a:spcPct val="20000"/>
        </a:spcBef>
        <a:spcAft>
          <a:spcPts val="600"/>
        </a:spcAft>
        <a:buClr>
          <a:schemeClr val="accent1"/>
        </a:buClr>
        <a:buSzPct val="115000"/>
        <a:buFont typeface="Arial"/>
        <a:buChar char="•"/>
        <a:defRPr sz="1799" kern="1200" cap="none">
          <a:solidFill>
            <a:schemeClr val="tx1">
              <a:lumMod val="85000"/>
              <a:lumOff val="15000"/>
            </a:schemeClr>
          </a:solidFill>
          <a:effectLst/>
          <a:latin typeface="+mn-lt"/>
          <a:ea typeface="+mn-ea"/>
          <a:cs typeface="+mn-cs"/>
        </a:defRPr>
      </a:lvl3pPr>
      <a:lvl4pPr marL="1542587" indent="-171399" algn="l" defTabSz="457063"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1999650" indent="-171399"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3846"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0908"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7971"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5034" indent="-228531" algn="l" defTabSz="457063"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063" rtl="0" eaLnBrk="1" latinLnBrk="0" hangingPunct="1">
        <a:defRPr sz="1799" kern="1200">
          <a:solidFill>
            <a:schemeClr val="tx1"/>
          </a:solidFill>
          <a:latin typeface="+mn-lt"/>
          <a:ea typeface="+mn-ea"/>
          <a:cs typeface="+mn-cs"/>
        </a:defRPr>
      </a:lvl1pPr>
      <a:lvl2pPr marL="457063" algn="l" defTabSz="457063" rtl="0" eaLnBrk="1" latinLnBrk="0" hangingPunct="1">
        <a:defRPr sz="1799" kern="1200">
          <a:solidFill>
            <a:schemeClr val="tx1"/>
          </a:solidFill>
          <a:latin typeface="+mn-lt"/>
          <a:ea typeface="+mn-ea"/>
          <a:cs typeface="+mn-cs"/>
        </a:defRPr>
      </a:lvl2pPr>
      <a:lvl3pPr marL="914126" algn="l" defTabSz="457063" rtl="0" eaLnBrk="1" latinLnBrk="0" hangingPunct="1">
        <a:defRPr sz="1799" kern="1200">
          <a:solidFill>
            <a:schemeClr val="tx1"/>
          </a:solidFill>
          <a:latin typeface="+mn-lt"/>
          <a:ea typeface="+mn-ea"/>
          <a:cs typeface="+mn-cs"/>
        </a:defRPr>
      </a:lvl3pPr>
      <a:lvl4pPr marL="1371189" algn="l" defTabSz="457063" rtl="0" eaLnBrk="1" latinLnBrk="0" hangingPunct="1">
        <a:defRPr sz="1799" kern="1200">
          <a:solidFill>
            <a:schemeClr val="tx1"/>
          </a:solidFill>
          <a:latin typeface="+mn-lt"/>
          <a:ea typeface="+mn-ea"/>
          <a:cs typeface="+mn-cs"/>
        </a:defRPr>
      </a:lvl4pPr>
      <a:lvl5pPr marL="1828251" algn="l" defTabSz="457063" rtl="0" eaLnBrk="1" latinLnBrk="0" hangingPunct="1">
        <a:defRPr sz="1799" kern="1200">
          <a:solidFill>
            <a:schemeClr val="tx1"/>
          </a:solidFill>
          <a:latin typeface="+mn-lt"/>
          <a:ea typeface="+mn-ea"/>
          <a:cs typeface="+mn-cs"/>
        </a:defRPr>
      </a:lvl5pPr>
      <a:lvl6pPr marL="2285314" algn="l" defTabSz="457063" rtl="0" eaLnBrk="1" latinLnBrk="0" hangingPunct="1">
        <a:defRPr sz="1799" kern="1200">
          <a:solidFill>
            <a:schemeClr val="tx1"/>
          </a:solidFill>
          <a:latin typeface="+mn-lt"/>
          <a:ea typeface="+mn-ea"/>
          <a:cs typeface="+mn-cs"/>
        </a:defRPr>
      </a:lvl6pPr>
      <a:lvl7pPr marL="2742377" algn="l" defTabSz="457063" rtl="0" eaLnBrk="1" latinLnBrk="0" hangingPunct="1">
        <a:defRPr sz="1799" kern="1200">
          <a:solidFill>
            <a:schemeClr val="tx1"/>
          </a:solidFill>
          <a:latin typeface="+mn-lt"/>
          <a:ea typeface="+mn-ea"/>
          <a:cs typeface="+mn-cs"/>
        </a:defRPr>
      </a:lvl7pPr>
      <a:lvl8pPr marL="3199440" algn="l" defTabSz="457063" rtl="0" eaLnBrk="1" latinLnBrk="0" hangingPunct="1">
        <a:defRPr sz="1799" kern="1200">
          <a:solidFill>
            <a:schemeClr val="tx1"/>
          </a:solidFill>
          <a:latin typeface="+mn-lt"/>
          <a:ea typeface="+mn-ea"/>
          <a:cs typeface="+mn-cs"/>
        </a:defRPr>
      </a:lvl8pPr>
      <a:lvl9pPr marL="3656503" algn="l" defTabSz="457063"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0.png"/><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E317-EB71-40F1-BD53-846D5AE63DC4}"/>
              </a:ext>
            </a:extLst>
          </p:cNvPr>
          <p:cNvSpPr>
            <a:spLocks noGrp="1"/>
          </p:cNvSpPr>
          <p:nvPr>
            <p:ph type="title"/>
          </p:nvPr>
        </p:nvSpPr>
        <p:spPr>
          <a:xfrm>
            <a:off x="664454" y="718364"/>
            <a:ext cx="10871393" cy="1303867"/>
          </a:xfrm>
        </p:spPr>
        <p:txBody>
          <a:bodyPr>
            <a:normAutofit fontScale="90000"/>
          </a:bodyPr>
          <a:lstStyle/>
          <a:p>
            <a:pPr algn="l"/>
            <a:r>
              <a:rPr lang="en-US" sz="4350" b="1" dirty="0">
                <a:solidFill>
                  <a:schemeClr val="accent2">
                    <a:lumMod val="75000"/>
                  </a:schemeClr>
                </a:solidFill>
                <a:ea typeface="+mj-lt"/>
                <a:cs typeface="+mj-lt"/>
              </a:rPr>
              <a:t>North American Rangelands Paper</a:t>
            </a:r>
            <a:br>
              <a:rPr lang="en-US" sz="4350" b="1" dirty="0">
                <a:solidFill>
                  <a:srgbClr val="262626"/>
                </a:solidFill>
              </a:rPr>
            </a:br>
            <a:r>
              <a:rPr lang="en-US" sz="3600" dirty="0">
                <a:solidFill>
                  <a:schemeClr val="accent5">
                    <a:lumMod val="75000"/>
                  </a:schemeClr>
                </a:solidFill>
                <a:ea typeface="+mj-lt"/>
                <a:cs typeface="+mj-lt"/>
              </a:rPr>
              <a:t>Regional/Continental status follow up to inform IYRP and International Rangelands-Grasslands Congress</a:t>
            </a:r>
            <a:endParaRPr lang="en-US" sz="3100" dirty="0">
              <a:solidFill>
                <a:schemeClr val="accent5">
                  <a:lumMod val="75000"/>
                </a:schemeClr>
              </a:solidFill>
            </a:endParaRPr>
          </a:p>
        </p:txBody>
      </p:sp>
      <p:sp>
        <p:nvSpPr>
          <p:cNvPr id="3" name="Content Placeholder 2">
            <a:extLst>
              <a:ext uri="{FF2B5EF4-FFF2-40B4-BE49-F238E27FC236}">
                <a16:creationId xmlns:a16="http://schemas.microsoft.com/office/drawing/2014/main" id="{92B230F5-B067-4E64-BEAB-6CC5EAA9BE57}"/>
              </a:ext>
            </a:extLst>
          </p:cNvPr>
          <p:cNvSpPr>
            <a:spLocks noGrp="1"/>
          </p:cNvSpPr>
          <p:nvPr>
            <p:ph idx="1"/>
          </p:nvPr>
        </p:nvSpPr>
        <p:spPr>
          <a:xfrm>
            <a:off x="535825" y="2484753"/>
            <a:ext cx="10476040" cy="3302085"/>
          </a:xfrm>
        </p:spPr>
        <p:txBody>
          <a:bodyPr>
            <a:normAutofit lnSpcReduction="10000"/>
          </a:bodyPr>
          <a:lstStyle/>
          <a:p>
            <a:pPr marL="285115" indent="-285115"/>
            <a:r>
              <a:rPr lang="en-US" sz="2350" b="1" dirty="0">
                <a:solidFill>
                  <a:schemeClr val="accent2">
                    <a:lumMod val="75000"/>
                  </a:schemeClr>
                </a:solidFill>
              </a:rPr>
              <a:t>Response to "A Case of Benign Neglect" document</a:t>
            </a:r>
          </a:p>
          <a:p>
            <a:pPr marL="742315" lvl="1" indent="-285115"/>
            <a:r>
              <a:rPr lang="en-US" sz="1950" b="1" dirty="0">
                <a:solidFill>
                  <a:schemeClr val="accent6">
                    <a:lumMod val="75000"/>
                  </a:schemeClr>
                </a:solidFill>
              </a:rPr>
              <a:t>Recommendation for country scale assessments using standard methodologies</a:t>
            </a:r>
            <a:endParaRPr lang="en-US" sz="1950" dirty="0">
              <a:solidFill>
                <a:schemeClr val="accent6">
                  <a:lumMod val="75000"/>
                </a:schemeClr>
              </a:solidFill>
            </a:endParaRPr>
          </a:p>
          <a:p>
            <a:pPr marL="285115" indent="-285115"/>
            <a:r>
              <a:rPr lang="en-US" sz="2350" b="1" dirty="0">
                <a:solidFill>
                  <a:schemeClr val="accent2">
                    <a:lumMod val="75000"/>
                  </a:schemeClr>
                </a:solidFill>
              </a:rPr>
              <a:t>Planned as an executive summary style document 10-15 pages</a:t>
            </a:r>
          </a:p>
          <a:p>
            <a:pPr marL="742315" lvl="1" indent="-285115"/>
            <a:r>
              <a:rPr lang="en-US" sz="1950" b="1" dirty="0">
                <a:solidFill>
                  <a:schemeClr val="accent6">
                    <a:lumMod val="75000"/>
                  </a:schemeClr>
                </a:solidFill>
              </a:rPr>
              <a:t>5 reviewers: Canada, Mexico (2), United States, IUCN</a:t>
            </a:r>
          </a:p>
          <a:p>
            <a:pPr marL="742315" lvl="1" indent="-285115"/>
            <a:r>
              <a:rPr lang="en-US" sz="1950" b="1" dirty="0">
                <a:solidFill>
                  <a:schemeClr val="accent6">
                    <a:lumMod val="75000"/>
                  </a:schemeClr>
                </a:solidFill>
              </a:rPr>
              <a:t>So far: Feedback from Barry Irving (CA), Jonathan Davies (IUCN)</a:t>
            </a:r>
          </a:p>
          <a:p>
            <a:pPr marL="285115" indent="-285115"/>
            <a:r>
              <a:rPr lang="en-US" sz="2350" b="1" dirty="0" err="1">
                <a:solidFill>
                  <a:schemeClr val="accent2">
                    <a:lumMod val="75000"/>
                  </a:schemeClr>
                </a:solidFill>
              </a:rPr>
              <a:t>Biblio</a:t>
            </a:r>
            <a:r>
              <a:rPr lang="en-US" sz="2350" b="1" dirty="0">
                <a:solidFill>
                  <a:schemeClr val="accent2">
                    <a:lumMod val="75000"/>
                  </a:schemeClr>
                </a:solidFill>
              </a:rPr>
              <a:t> (253) supporting scientific/grey lit. Non-profit/gov tech reports )</a:t>
            </a:r>
          </a:p>
          <a:p>
            <a:pPr marL="285115" indent="-285115"/>
            <a:r>
              <a:rPr lang="en-US" sz="2350" b="1" dirty="0">
                <a:solidFill>
                  <a:schemeClr val="accent2">
                    <a:lumMod val="75000"/>
                  </a:schemeClr>
                </a:solidFill>
              </a:rPr>
              <a:t>Extent condition assessment mapping possible future next phase</a:t>
            </a:r>
          </a:p>
          <a:p>
            <a:pPr lvl="1"/>
            <a:endParaRPr lang="en-US" dirty="0">
              <a:solidFill>
                <a:srgbClr val="262626"/>
              </a:solidFill>
            </a:endParaRPr>
          </a:p>
        </p:txBody>
      </p:sp>
      <p:pic>
        <p:nvPicPr>
          <p:cNvPr id="4" name="Picture 3">
            <a:extLst>
              <a:ext uri="{FF2B5EF4-FFF2-40B4-BE49-F238E27FC236}">
                <a16:creationId xmlns:a16="http://schemas.microsoft.com/office/drawing/2014/main" id="{B7C899EA-1C9D-45F7-A86B-A05B8560B004}"/>
              </a:ext>
            </a:extLst>
          </p:cNvPr>
          <p:cNvPicPr>
            <a:picLocks noChangeAspect="1"/>
          </p:cNvPicPr>
          <p:nvPr/>
        </p:nvPicPr>
        <p:blipFill rotWithShape="1">
          <a:blip r:embed="rId5"/>
          <a:srcRect t="16959" r="752" b="17544"/>
          <a:stretch/>
        </p:blipFill>
        <p:spPr>
          <a:xfrm>
            <a:off x="9752012" y="1676400"/>
            <a:ext cx="1748180" cy="1497267"/>
          </a:xfrm>
          <a:prstGeom prst="rect">
            <a:avLst/>
          </a:prstGeom>
        </p:spPr>
      </p:pic>
      <p:sp>
        <p:nvSpPr>
          <p:cNvPr id="5" name="TextBox 4">
            <a:extLst>
              <a:ext uri="{FF2B5EF4-FFF2-40B4-BE49-F238E27FC236}">
                <a16:creationId xmlns:a16="http://schemas.microsoft.com/office/drawing/2014/main" id="{A9F2CC0A-33B2-451A-A366-19F373A970B8}"/>
              </a:ext>
            </a:extLst>
          </p:cNvPr>
          <p:cNvSpPr txBox="1"/>
          <p:nvPr/>
        </p:nvSpPr>
        <p:spPr>
          <a:xfrm>
            <a:off x="608012" y="5540514"/>
            <a:ext cx="3369875" cy="707886"/>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t>Volunteer/suggest reviewers Add Contact Info to CHAT</a:t>
            </a:r>
          </a:p>
        </p:txBody>
      </p:sp>
      <p:pic>
        <p:nvPicPr>
          <p:cNvPr id="6" name="Video 5">
            <a:hlinkClick r:id="" action="ppaction://media"/>
            <a:extLst>
              <a:ext uri="{FF2B5EF4-FFF2-40B4-BE49-F238E27FC236}">
                <a16:creationId xmlns:a16="http://schemas.microsoft.com/office/drawing/2014/main" id="{43B8B45A-B05F-4134-8FDE-CA0A8E18B19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2825" y="5143500"/>
            <a:ext cx="2285999" cy="1714500"/>
          </a:xfrm>
          <a:prstGeom prst="rect">
            <a:avLst/>
          </a:prstGeom>
        </p:spPr>
      </p:pic>
    </p:spTree>
    <p:extLst>
      <p:ext uri="{BB962C8B-B14F-4D97-AF65-F5344CB8AC3E}">
        <p14:creationId xmlns:p14="http://schemas.microsoft.com/office/powerpoint/2010/main" val="1617160468"/>
      </p:ext>
    </p:extLst>
  </p:cSld>
  <p:clrMapOvr>
    <a:masterClrMapping/>
  </p:clrMapOvr>
  <mc:AlternateContent xmlns:mc="http://schemas.openxmlformats.org/markup-compatibility/2006">
    <mc:Choice xmlns:p14="http://schemas.microsoft.com/office/powerpoint/2010/main" Requires="p14">
      <p:transition spd="med" p14:dur="700" advTm="139890">
        <p:fade/>
      </p:transition>
    </mc:Choice>
    <mc:Fallback>
      <p:transition spd="med" advTm="13989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E317-EB71-40F1-BD53-846D5AE63DC4}"/>
              </a:ext>
            </a:extLst>
          </p:cNvPr>
          <p:cNvSpPr>
            <a:spLocks noGrp="1"/>
          </p:cNvSpPr>
          <p:nvPr>
            <p:ph type="title"/>
          </p:nvPr>
        </p:nvSpPr>
        <p:spPr>
          <a:xfrm>
            <a:off x="630022" y="706896"/>
            <a:ext cx="10871393" cy="1636445"/>
          </a:xfrm>
        </p:spPr>
        <p:txBody>
          <a:bodyPr>
            <a:normAutofit/>
          </a:bodyPr>
          <a:lstStyle/>
          <a:p>
            <a:pPr algn="l"/>
            <a:r>
              <a:rPr lang="en-US" sz="4350" b="1" dirty="0">
                <a:solidFill>
                  <a:schemeClr val="accent2">
                    <a:lumMod val="75000"/>
                  </a:schemeClr>
                </a:solidFill>
                <a:ea typeface="+mj-lt"/>
                <a:cs typeface="+mj-lt"/>
              </a:rPr>
              <a:t>North American Rangelands Paper</a:t>
            </a:r>
            <a:br>
              <a:rPr lang="en-US" sz="4350" b="1" dirty="0">
                <a:solidFill>
                  <a:srgbClr val="262626"/>
                </a:solidFill>
              </a:rPr>
            </a:br>
            <a:r>
              <a:rPr lang="en-US" sz="4350" b="1" dirty="0">
                <a:solidFill>
                  <a:schemeClr val="accent5">
                    <a:lumMod val="75000"/>
                  </a:schemeClr>
                </a:solidFill>
                <a:ea typeface="+mj-lt"/>
                <a:cs typeface="+mj-lt"/>
              </a:rPr>
              <a:t>Major Themes</a:t>
            </a:r>
            <a:endParaRPr lang="en-US" sz="2200" b="1" dirty="0">
              <a:solidFill>
                <a:schemeClr val="accent5">
                  <a:lumMod val="75000"/>
                </a:schemeClr>
              </a:solidFill>
            </a:endParaRPr>
          </a:p>
        </p:txBody>
      </p:sp>
      <p:sp>
        <p:nvSpPr>
          <p:cNvPr id="3" name="Content Placeholder 2">
            <a:extLst>
              <a:ext uri="{FF2B5EF4-FFF2-40B4-BE49-F238E27FC236}">
                <a16:creationId xmlns:a16="http://schemas.microsoft.com/office/drawing/2014/main" id="{92B230F5-B067-4E64-BEAB-6CC5EAA9BE57}"/>
              </a:ext>
            </a:extLst>
          </p:cNvPr>
          <p:cNvSpPr>
            <a:spLocks noGrp="1"/>
          </p:cNvSpPr>
          <p:nvPr>
            <p:ph idx="1"/>
          </p:nvPr>
        </p:nvSpPr>
        <p:spPr>
          <a:xfrm>
            <a:off x="776108" y="2556932"/>
            <a:ext cx="10583382" cy="3657600"/>
          </a:xfrm>
        </p:spPr>
        <p:txBody>
          <a:bodyPr>
            <a:normAutofit/>
          </a:bodyPr>
          <a:lstStyle/>
          <a:p>
            <a:pPr marL="285115" indent="-285115"/>
            <a:r>
              <a:rPr lang="en-US" sz="2350" b="1" dirty="0">
                <a:solidFill>
                  <a:schemeClr val="accent2">
                    <a:lumMod val="75000"/>
                  </a:schemeClr>
                </a:solidFill>
              </a:rPr>
              <a:t>Significance of North American Rangelands(R) and Grasslands (G) (+ extent)</a:t>
            </a:r>
          </a:p>
          <a:p>
            <a:pPr marL="285115" indent="-285115"/>
            <a:r>
              <a:rPr lang="en-US" sz="2350" b="1" dirty="0">
                <a:solidFill>
                  <a:schemeClr val="accent2">
                    <a:lumMod val="75000"/>
                  </a:schemeClr>
                </a:solidFill>
              </a:rPr>
              <a:t>Rangelands and Grasslands are Social-Ecological Systems, Valuing R &amp; G Ecosystem Services (incl. Climate change mitigation)</a:t>
            </a:r>
          </a:p>
          <a:p>
            <a:pPr marL="285115" indent="-285115">
              <a:buSzPct val="114999"/>
            </a:pPr>
            <a:r>
              <a:rPr lang="en-US" sz="2350" b="1" dirty="0">
                <a:solidFill>
                  <a:schemeClr val="accent2">
                    <a:lumMod val="75000"/>
                  </a:schemeClr>
                </a:solidFill>
              </a:rPr>
              <a:t>Restoration, Monitoring, Research, Education and Local Level Policy Needs</a:t>
            </a:r>
            <a:endParaRPr lang="en-US" dirty="0">
              <a:solidFill>
                <a:schemeClr val="accent2">
                  <a:lumMod val="75000"/>
                </a:schemeClr>
              </a:solidFill>
            </a:endParaRPr>
          </a:p>
          <a:p>
            <a:pPr marL="285115" indent="-285115"/>
            <a:r>
              <a:rPr lang="en-US" sz="2350" b="1" dirty="0">
                <a:solidFill>
                  <a:schemeClr val="accent2">
                    <a:lumMod val="75000"/>
                  </a:schemeClr>
                </a:solidFill>
              </a:rPr>
              <a:t>Trinational and National Policy Issues</a:t>
            </a:r>
          </a:p>
          <a:p>
            <a:pPr marL="285115" indent="-285115">
              <a:buSzPct val="114999"/>
            </a:pPr>
            <a:r>
              <a:rPr lang="en-US" sz="2350" b="1" dirty="0">
                <a:solidFill>
                  <a:schemeClr val="accent2">
                    <a:lumMod val="75000"/>
                  </a:schemeClr>
                </a:solidFill>
              </a:rPr>
              <a:t>Recommendations</a:t>
            </a:r>
            <a:endParaRPr lang="en-US" dirty="0">
              <a:solidFill>
                <a:schemeClr val="accent2">
                  <a:lumMod val="75000"/>
                </a:schemeClr>
              </a:solidFill>
            </a:endParaRPr>
          </a:p>
          <a:p>
            <a:endParaRPr lang="en-US" dirty="0"/>
          </a:p>
          <a:p>
            <a:pPr lvl="1"/>
            <a:endParaRPr lang="en-US" dirty="0"/>
          </a:p>
        </p:txBody>
      </p:sp>
      <p:sp>
        <p:nvSpPr>
          <p:cNvPr id="5" name="TextBox 4">
            <a:extLst>
              <a:ext uri="{FF2B5EF4-FFF2-40B4-BE49-F238E27FC236}">
                <a16:creationId xmlns:a16="http://schemas.microsoft.com/office/drawing/2014/main" id="{E56502EA-9A97-464D-AE43-8B3B218BADA8}"/>
              </a:ext>
            </a:extLst>
          </p:cNvPr>
          <p:cNvSpPr txBox="1"/>
          <p:nvPr/>
        </p:nvSpPr>
        <p:spPr>
          <a:xfrm>
            <a:off x="608012" y="5417403"/>
            <a:ext cx="4797403" cy="830997"/>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Thoughts or Feedback</a:t>
            </a:r>
            <a:r>
              <a:rPr lang="en-US" sz="2400" b="1" dirty="0">
                <a:ea typeface="+mn-lt"/>
                <a:cs typeface="+mn-lt"/>
              </a:rPr>
              <a:t> on Themes (PLEASE TYPE IN CHAT)</a:t>
            </a:r>
          </a:p>
        </p:txBody>
      </p:sp>
      <p:sp>
        <p:nvSpPr>
          <p:cNvPr id="4" name="TextBox 3">
            <a:extLst>
              <a:ext uri="{FF2B5EF4-FFF2-40B4-BE49-F238E27FC236}">
                <a16:creationId xmlns:a16="http://schemas.microsoft.com/office/drawing/2014/main" id="{2A4C1B98-8A89-43FD-9052-5E8ABF77CDC2}"/>
              </a:ext>
            </a:extLst>
          </p:cNvPr>
          <p:cNvSpPr txBox="1"/>
          <p:nvPr/>
        </p:nvSpPr>
        <p:spPr>
          <a:xfrm>
            <a:off x="4265612" y="1524000"/>
            <a:ext cx="6934200" cy="830997"/>
          </a:xfrm>
          <a:prstGeom prst="rect">
            <a:avLst/>
          </a:prstGeom>
          <a:noFill/>
        </p:spPr>
        <p:txBody>
          <a:bodyPr wrap="square" rtlCol="0">
            <a:spAutoFit/>
          </a:bodyPr>
          <a:lstStyle/>
          <a:p>
            <a:r>
              <a:rPr lang="en-US" sz="2400" dirty="0">
                <a:solidFill>
                  <a:schemeClr val="accent5"/>
                </a:solidFill>
              </a:rPr>
              <a:t>(within each theme includes examples from all 3 countries, stressors, threats and challenges - as possible)</a:t>
            </a:r>
          </a:p>
        </p:txBody>
      </p:sp>
      <p:pic>
        <p:nvPicPr>
          <p:cNvPr id="6" name="Video 5">
            <a:hlinkClick r:id="" action="ppaction://media"/>
            <a:extLst>
              <a:ext uri="{FF2B5EF4-FFF2-40B4-BE49-F238E27FC236}">
                <a16:creationId xmlns:a16="http://schemas.microsoft.com/office/drawing/2014/main" id="{698315CD-7248-4D9C-8AE1-BDC4D460C80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2825" y="5143500"/>
            <a:ext cx="2285999" cy="1714500"/>
          </a:xfrm>
          <a:prstGeom prst="rect">
            <a:avLst/>
          </a:prstGeom>
        </p:spPr>
      </p:pic>
    </p:spTree>
    <p:extLst>
      <p:ext uri="{BB962C8B-B14F-4D97-AF65-F5344CB8AC3E}">
        <p14:creationId xmlns:p14="http://schemas.microsoft.com/office/powerpoint/2010/main" val="4107880701"/>
      </p:ext>
    </p:extLst>
  </p:cSld>
  <p:clrMapOvr>
    <a:masterClrMapping/>
  </p:clrMapOvr>
  <mc:AlternateContent xmlns:mc="http://schemas.openxmlformats.org/markup-compatibility/2006">
    <mc:Choice xmlns:p14="http://schemas.microsoft.com/office/powerpoint/2010/main" Requires="p14">
      <p:transition spd="med" p14:dur="700" advTm="77047">
        <p:fade/>
      </p:transition>
    </mc:Choice>
    <mc:Fallback>
      <p:transition spd="med" advTm="7704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7E317-EB71-40F1-BD53-846D5AE63DC4}"/>
              </a:ext>
            </a:extLst>
          </p:cNvPr>
          <p:cNvSpPr>
            <a:spLocks noGrp="1"/>
          </p:cNvSpPr>
          <p:nvPr>
            <p:ph type="title"/>
          </p:nvPr>
        </p:nvSpPr>
        <p:spPr>
          <a:xfrm>
            <a:off x="630022" y="706896"/>
            <a:ext cx="10871393" cy="1636445"/>
          </a:xfrm>
        </p:spPr>
        <p:txBody>
          <a:bodyPr>
            <a:normAutofit/>
          </a:bodyPr>
          <a:lstStyle/>
          <a:p>
            <a:pPr algn="l"/>
            <a:r>
              <a:rPr lang="en-US" sz="4350" b="1" dirty="0">
                <a:solidFill>
                  <a:schemeClr val="accent2">
                    <a:lumMod val="75000"/>
                  </a:schemeClr>
                </a:solidFill>
                <a:ea typeface="+mj-lt"/>
                <a:cs typeface="+mj-lt"/>
              </a:rPr>
              <a:t>North American Rangelands Paper</a:t>
            </a:r>
            <a:br>
              <a:rPr lang="en-US" sz="4350" b="1" dirty="0">
                <a:solidFill>
                  <a:srgbClr val="262626"/>
                </a:solidFill>
              </a:rPr>
            </a:br>
            <a:r>
              <a:rPr lang="en-US" sz="4350" b="1" dirty="0">
                <a:solidFill>
                  <a:schemeClr val="accent5">
                    <a:lumMod val="75000"/>
                  </a:schemeClr>
                </a:solidFill>
                <a:ea typeface="+mj-lt"/>
                <a:cs typeface="+mj-lt"/>
              </a:rPr>
              <a:t>Major Themes</a:t>
            </a:r>
            <a:endParaRPr lang="en-US" sz="2200" b="1" dirty="0">
              <a:solidFill>
                <a:schemeClr val="accent5">
                  <a:lumMod val="75000"/>
                </a:schemeClr>
              </a:solidFill>
            </a:endParaRPr>
          </a:p>
        </p:txBody>
      </p:sp>
      <p:sp>
        <p:nvSpPr>
          <p:cNvPr id="3" name="Content Placeholder 2">
            <a:extLst>
              <a:ext uri="{FF2B5EF4-FFF2-40B4-BE49-F238E27FC236}">
                <a16:creationId xmlns:a16="http://schemas.microsoft.com/office/drawing/2014/main" id="{92B230F5-B067-4E64-BEAB-6CC5EAA9BE57}"/>
              </a:ext>
            </a:extLst>
          </p:cNvPr>
          <p:cNvSpPr>
            <a:spLocks noGrp="1"/>
          </p:cNvSpPr>
          <p:nvPr>
            <p:ph idx="1"/>
          </p:nvPr>
        </p:nvSpPr>
        <p:spPr>
          <a:xfrm>
            <a:off x="776108" y="2556932"/>
            <a:ext cx="10583382" cy="3657600"/>
          </a:xfrm>
        </p:spPr>
        <p:txBody>
          <a:bodyPr>
            <a:normAutofit/>
          </a:bodyPr>
          <a:lstStyle/>
          <a:p>
            <a:pPr marL="285115" indent="-285115"/>
            <a:r>
              <a:rPr lang="en-US" sz="2350" b="1" dirty="0">
                <a:solidFill>
                  <a:schemeClr val="accent2">
                    <a:lumMod val="75000"/>
                  </a:schemeClr>
                </a:solidFill>
              </a:rPr>
              <a:t>Significance of North American Rangelands(R) and Grasslands (G) (+ extent)</a:t>
            </a:r>
          </a:p>
          <a:p>
            <a:pPr marL="285115" indent="-285115"/>
            <a:r>
              <a:rPr lang="en-US" sz="2350" b="1" dirty="0">
                <a:solidFill>
                  <a:schemeClr val="accent2">
                    <a:lumMod val="75000"/>
                  </a:schemeClr>
                </a:solidFill>
              </a:rPr>
              <a:t>Rangelands and Grasslands are Social-Ecological Systems, Valuing R &amp; G Ecosystem Services (incl. Climate change mitigation)</a:t>
            </a:r>
          </a:p>
          <a:p>
            <a:pPr marL="285115" indent="-285115">
              <a:buSzPct val="114999"/>
            </a:pPr>
            <a:r>
              <a:rPr lang="en-US" sz="2350" b="1" dirty="0">
                <a:solidFill>
                  <a:schemeClr val="accent2">
                    <a:lumMod val="75000"/>
                  </a:schemeClr>
                </a:solidFill>
              </a:rPr>
              <a:t>Restoration, Monitoring, Research, Education and Local Level Policy Needs</a:t>
            </a:r>
            <a:endParaRPr lang="en-US" dirty="0">
              <a:solidFill>
                <a:schemeClr val="accent2">
                  <a:lumMod val="75000"/>
                </a:schemeClr>
              </a:solidFill>
            </a:endParaRPr>
          </a:p>
          <a:p>
            <a:pPr marL="285115" indent="-285115"/>
            <a:r>
              <a:rPr lang="en-US" sz="2350" b="1" dirty="0">
                <a:solidFill>
                  <a:schemeClr val="accent2">
                    <a:lumMod val="75000"/>
                  </a:schemeClr>
                </a:solidFill>
              </a:rPr>
              <a:t>Trinational and National Policy Issues</a:t>
            </a:r>
          </a:p>
          <a:p>
            <a:pPr marL="285115" indent="-285115">
              <a:buSzPct val="114999"/>
            </a:pPr>
            <a:r>
              <a:rPr lang="en-US" sz="2350" b="1" dirty="0">
                <a:solidFill>
                  <a:schemeClr val="accent2">
                    <a:lumMod val="75000"/>
                  </a:schemeClr>
                </a:solidFill>
              </a:rPr>
              <a:t>Recommendations</a:t>
            </a:r>
            <a:endParaRPr lang="en-US" dirty="0">
              <a:solidFill>
                <a:schemeClr val="accent2">
                  <a:lumMod val="75000"/>
                </a:schemeClr>
              </a:solidFill>
            </a:endParaRPr>
          </a:p>
          <a:p>
            <a:endParaRPr lang="en-US" dirty="0"/>
          </a:p>
          <a:p>
            <a:pPr lvl="1"/>
            <a:endParaRPr lang="en-US" dirty="0"/>
          </a:p>
        </p:txBody>
      </p:sp>
      <p:sp>
        <p:nvSpPr>
          <p:cNvPr id="5" name="TextBox 4">
            <a:extLst>
              <a:ext uri="{FF2B5EF4-FFF2-40B4-BE49-F238E27FC236}">
                <a16:creationId xmlns:a16="http://schemas.microsoft.com/office/drawing/2014/main" id="{E56502EA-9A97-464D-AE43-8B3B218BADA8}"/>
              </a:ext>
            </a:extLst>
          </p:cNvPr>
          <p:cNvSpPr txBox="1"/>
          <p:nvPr/>
        </p:nvSpPr>
        <p:spPr>
          <a:xfrm>
            <a:off x="608012" y="5417403"/>
            <a:ext cx="4797403" cy="830997"/>
          </a:xfrm>
          <a:prstGeom prst="rect">
            <a:avLst/>
          </a:prstGeom>
          <a:noFill/>
          <a:ln w="6350">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t>Thoughts or Feedback</a:t>
            </a:r>
            <a:r>
              <a:rPr lang="en-US" sz="2400" b="1" dirty="0">
                <a:ea typeface="+mn-lt"/>
                <a:cs typeface="+mn-lt"/>
              </a:rPr>
              <a:t> on Themes (PLEASE TYPE IN CHAT)</a:t>
            </a:r>
          </a:p>
        </p:txBody>
      </p:sp>
      <p:sp>
        <p:nvSpPr>
          <p:cNvPr id="4" name="TextBox 3">
            <a:extLst>
              <a:ext uri="{FF2B5EF4-FFF2-40B4-BE49-F238E27FC236}">
                <a16:creationId xmlns:a16="http://schemas.microsoft.com/office/drawing/2014/main" id="{2A4C1B98-8A89-43FD-9052-5E8ABF77CDC2}"/>
              </a:ext>
            </a:extLst>
          </p:cNvPr>
          <p:cNvSpPr txBox="1"/>
          <p:nvPr/>
        </p:nvSpPr>
        <p:spPr>
          <a:xfrm>
            <a:off x="4265612" y="1524000"/>
            <a:ext cx="6934200" cy="830997"/>
          </a:xfrm>
          <a:prstGeom prst="rect">
            <a:avLst/>
          </a:prstGeom>
          <a:noFill/>
        </p:spPr>
        <p:txBody>
          <a:bodyPr wrap="square" rtlCol="0">
            <a:spAutoFit/>
          </a:bodyPr>
          <a:lstStyle/>
          <a:p>
            <a:r>
              <a:rPr lang="en-US" sz="2400" dirty="0">
                <a:solidFill>
                  <a:schemeClr val="accent5"/>
                </a:solidFill>
              </a:rPr>
              <a:t>(within each theme includes examples from all 3 countries, stressors, threats and challenges - as possible)</a:t>
            </a:r>
          </a:p>
        </p:txBody>
      </p:sp>
      <p:pic>
        <p:nvPicPr>
          <p:cNvPr id="10" name="Video 9">
            <a:hlinkClick r:id="" action="ppaction://media"/>
            <a:extLst>
              <a:ext uri="{FF2B5EF4-FFF2-40B4-BE49-F238E27FC236}">
                <a16:creationId xmlns:a16="http://schemas.microsoft.com/office/drawing/2014/main" id="{AC68325E-F55D-40E7-B147-6BC7B9D1BD1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2825" y="5143500"/>
            <a:ext cx="2285999" cy="1714500"/>
          </a:xfrm>
          <a:prstGeom prst="rect">
            <a:avLst/>
          </a:prstGeom>
        </p:spPr>
      </p:pic>
    </p:spTree>
    <p:extLst>
      <p:ext uri="{BB962C8B-B14F-4D97-AF65-F5344CB8AC3E}">
        <p14:creationId xmlns:p14="http://schemas.microsoft.com/office/powerpoint/2010/main" val="2316373335"/>
      </p:ext>
    </p:extLst>
  </p:cSld>
  <p:clrMapOvr>
    <a:masterClrMapping/>
  </p:clrMapOvr>
  <mc:AlternateContent xmlns:mc="http://schemas.openxmlformats.org/markup-compatibility/2006">
    <mc:Choice xmlns:p14="http://schemas.microsoft.com/office/powerpoint/2010/main" Requires="p14">
      <p:transition spd="med" p14:dur="700" advTm="86981">
        <p:fade/>
      </p:transition>
    </mc:Choice>
    <mc:Fallback>
      <p:transition spd="med" advTm="869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Earthtones_16x9">
      <a:dk1>
        <a:srgbClr val="652825"/>
      </a:dk1>
      <a:lt1>
        <a:sysClr val="window" lastClr="FFFFFF"/>
      </a:lt1>
      <a:dk2>
        <a:srgbClr val="000000"/>
      </a:dk2>
      <a:lt2>
        <a:srgbClr val="F5DD8F"/>
      </a:lt2>
      <a:accent1>
        <a:srgbClr val="A2C838"/>
      </a:accent1>
      <a:accent2>
        <a:srgbClr val="F68E20"/>
      </a:accent2>
      <a:accent3>
        <a:srgbClr val="38B0B6"/>
      </a:accent3>
      <a:accent4>
        <a:srgbClr val="E95020"/>
      </a:accent4>
      <a:accent5>
        <a:srgbClr val="E0B12C"/>
      </a:accent5>
      <a:accent6>
        <a:srgbClr val="985A34"/>
      </a:accent6>
      <a:hlink>
        <a:srgbClr val="F68E20"/>
      </a:hlink>
      <a:folHlink>
        <a:srgbClr val="727272"/>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TotalTime>
  <Words>1147</Words>
  <Application>Microsoft Office PowerPoint</Application>
  <PresentationFormat>Custom</PresentationFormat>
  <Paragraphs>56</Paragraphs>
  <Slides>3</Slides>
  <Notes>3</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Corbel</vt:lpstr>
      <vt:lpstr>Garamond</vt:lpstr>
      <vt:lpstr>Organic</vt:lpstr>
      <vt:lpstr>North American Rangelands Paper Regional/Continental status follow up to inform IYRP and International Rangelands-Grasslands Congress</vt:lpstr>
      <vt:lpstr>North American Rangelands Paper Major Themes</vt:lpstr>
      <vt:lpstr>North American Rangelands Paper Major Themes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with IYRP? https://globalrangelands.org/international-year-rangelands-and-pastoralists-initiative</dc:title>
  <dc:creator>Barbara Hutchinson</dc:creator>
  <cp:lastModifiedBy>Gondor, Anne - (gondora)</cp:lastModifiedBy>
  <cp:revision>198</cp:revision>
  <dcterms:created xsi:type="dcterms:W3CDTF">2020-03-21T21:10:02Z</dcterms:created>
  <dcterms:modified xsi:type="dcterms:W3CDTF">2020-03-30T00:44:36Z</dcterms:modified>
</cp:coreProperties>
</file>