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8" r:id="rId2"/>
    <p:sldId id="257" r:id="rId3"/>
    <p:sldId id="263" r:id="rId4"/>
    <p:sldId id="262" r:id="rId5"/>
    <p:sldId id="258" r:id="rId6"/>
    <p:sldId id="260" r:id="rId7"/>
    <p:sldId id="264" r:id="rId8"/>
    <p:sldId id="265" r:id="rId9"/>
    <p:sldId id="261" r:id="rId10"/>
    <p:sldId id="266" r:id="rId11"/>
    <p:sldId id="267"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80266" autoAdjust="0"/>
  </p:normalViewPr>
  <p:slideViewPr>
    <p:cSldViewPr snapToGrid="0">
      <p:cViewPr varScale="1">
        <p:scale>
          <a:sx n="84" d="100"/>
          <a:sy n="84" d="100"/>
        </p:scale>
        <p:origin x="7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E46B3-9F7A-4A8C-9E66-D3380727429D}" type="datetimeFigureOut">
              <a:rPr lang="en-US" smtClean="0"/>
              <a:t>3/30/2020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67754-ECAA-4CC9-AE12-38B2E755B06D}" type="slidenum">
              <a:rPr lang="en-US" smtClean="0"/>
              <a:t>‹#›</a:t>
            </a:fld>
            <a:endParaRPr lang="en-US"/>
          </a:p>
        </p:txBody>
      </p:sp>
    </p:spTree>
    <p:extLst>
      <p:ext uri="{BB962C8B-B14F-4D97-AF65-F5344CB8AC3E}">
        <p14:creationId xmlns:p14="http://schemas.microsoft.com/office/powerpoint/2010/main" val="405554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research explores the potential of dormant season grazing as a means of reducing</a:t>
            </a:r>
            <a:r>
              <a:rPr lang="en-US" baseline="0" dirty="0"/>
              <a:t> the negative impacts of </a:t>
            </a:r>
            <a:r>
              <a:rPr lang="en-US" baseline="0" dirty="0" err="1"/>
              <a:t>medusahead</a:t>
            </a:r>
            <a:r>
              <a:rPr lang="en-US" baseline="0" dirty="0"/>
              <a:t> while promoting recovery of perennial vegetation, and the impact of defoliation across a range of </a:t>
            </a:r>
            <a:r>
              <a:rPr lang="en-US" baseline="0" dirty="0" err="1"/>
              <a:t>phenologic</a:t>
            </a:r>
            <a:r>
              <a:rPr lang="en-US" baseline="0" dirty="0"/>
              <a:t> stages on the production and viability of </a:t>
            </a:r>
            <a:r>
              <a:rPr lang="en-US" baseline="0" dirty="0" err="1"/>
              <a:t>medusahead</a:t>
            </a:r>
            <a:r>
              <a:rPr lang="en-US" baseline="0" dirty="0"/>
              <a:t> seed.  Baseline data was collected in 2018, study will continue until 2028.  </a:t>
            </a:r>
            <a:endParaRPr lang="en-US" dirty="0"/>
          </a:p>
        </p:txBody>
      </p:sp>
      <p:sp>
        <p:nvSpPr>
          <p:cNvPr id="4" name="Slide Number Placeholder 3"/>
          <p:cNvSpPr>
            <a:spLocks noGrp="1"/>
          </p:cNvSpPr>
          <p:nvPr>
            <p:ph type="sldNum" sz="quarter" idx="10"/>
          </p:nvPr>
        </p:nvSpPr>
        <p:spPr/>
        <p:txBody>
          <a:bodyPr/>
          <a:lstStyle/>
          <a:p>
            <a:fld id="{4D967754-ECAA-4CC9-AE12-38B2E755B06D}" type="slidenum">
              <a:rPr lang="en-US" smtClean="0"/>
              <a:t>2</a:t>
            </a:fld>
            <a:endParaRPr lang="en-US"/>
          </a:p>
        </p:txBody>
      </p:sp>
    </p:spTree>
    <p:extLst>
      <p:ext uri="{BB962C8B-B14F-4D97-AF65-F5344CB8AC3E}">
        <p14:creationId xmlns:p14="http://schemas.microsoft.com/office/powerpoint/2010/main" val="798387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CIG project, brief </a:t>
            </a:r>
            <a:r>
              <a:rPr lang="en-US"/>
              <a:t>mention.</a:t>
            </a:r>
            <a:endParaRPr lang="en-US" dirty="0"/>
          </a:p>
        </p:txBody>
      </p:sp>
      <p:sp>
        <p:nvSpPr>
          <p:cNvPr id="4" name="Slide Number Placeholder 3"/>
          <p:cNvSpPr>
            <a:spLocks noGrp="1"/>
          </p:cNvSpPr>
          <p:nvPr>
            <p:ph type="sldNum" sz="quarter" idx="5"/>
          </p:nvPr>
        </p:nvSpPr>
        <p:spPr/>
        <p:txBody>
          <a:bodyPr/>
          <a:lstStyle/>
          <a:p>
            <a:fld id="{4D967754-ECAA-4CC9-AE12-38B2E755B06D}" type="slidenum">
              <a:rPr lang="en-US" smtClean="0"/>
              <a:t>11</a:t>
            </a:fld>
            <a:endParaRPr lang="en-US"/>
          </a:p>
        </p:txBody>
      </p:sp>
    </p:spTree>
    <p:extLst>
      <p:ext uri="{BB962C8B-B14F-4D97-AF65-F5344CB8AC3E}">
        <p14:creationId xmlns:p14="http://schemas.microsoft.com/office/powerpoint/2010/main" val="3553203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967754-ECAA-4CC9-AE12-38B2E755B06D}" type="slidenum">
              <a:rPr lang="en-US" smtClean="0"/>
              <a:t>12</a:t>
            </a:fld>
            <a:endParaRPr lang="en-US"/>
          </a:p>
        </p:txBody>
      </p:sp>
    </p:spTree>
    <p:extLst>
      <p:ext uri="{BB962C8B-B14F-4D97-AF65-F5344CB8AC3E}">
        <p14:creationId xmlns:p14="http://schemas.microsoft.com/office/powerpoint/2010/main" val="2894247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research, this grant also supports a Google Earth Pro/GIS Hybrid Course.  This course is seven week with 4, face-to-face meetings and 3 online sections.  Boise</a:t>
            </a:r>
            <a:r>
              <a:rPr lang="en-US" baseline="0" dirty="0"/>
              <a:t> State University is working on a Google Earth Engine tool to estimate biomass on a landscape level that will be incorporated into the course.  </a:t>
            </a:r>
            <a:endParaRPr lang="en-US" dirty="0"/>
          </a:p>
        </p:txBody>
      </p:sp>
      <p:sp>
        <p:nvSpPr>
          <p:cNvPr id="4" name="Slide Number Placeholder 3"/>
          <p:cNvSpPr>
            <a:spLocks noGrp="1"/>
          </p:cNvSpPr>
          <p:nvPr>
            <p:ph type="sldNum" sz="quarter" idx="10"/>
          </p:nvPr>
        </p:nvSpPr>
        <p:spPr/>
        <p:txBody>
          <a:bodyPr/>
          <a:lstStyle/>
          <a:p>
            <a:fld id="{4D967754-ECAA-4CC9-AE12-38B2E755B06D}" type="slidenum">
              <a:rPr lang="en-US" smtClean="0"/>
              <a:t>3</a:t>
            </a:fld>
            <a:endParaRPr lang="en-US"/>
          </a:p>
        </p:txBody>
      </p:sp>
    </p:spTree>
    <p:extLst>
      <p:ext uri="{BB962C8B-B14F-4D97-AF65-F5344CB8AC3E}">
        <p14:creationId xmlns:p14="http://schemas.microsoft.com/office/powerpoint/2010/main" val="4231386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Builds</a:t>
            </a:r>
            <a:r>
              <a:rPr lang="en-US" baseline="0" dirty="0"/>
              <a:t> off the study in Oregon with a focus on </a:t>
            </a:r>
            <a:r>
              <a:rPr lang="en-US" baseline="0" dirty="0" err="1"/>
              <a:t>cheatgrass</a:t>
            </a:r>
            <a:r>
              <a:rPr lang="en-US" baseline="0" dirty="0"/>
              <a:t> instead of </a:t>
            </a:r>
            <a:r>
              <a:rPr lang="en-US" baseline="0" dirty="0" err="1"/>
              <a:t>medusahead</a:t>
            </a:r>
            <a:r>
              <a:rPr lang="en-US" baseline="0" dirty="0"/>
              <a:t>.  Additionally, we will be evaluating the impact of fall, spring, and a combination of both.  This one is more heavy in mechanistic research…we are collecting soil moisture/temperature data and hourly photos to better understand </a:t>
            </a:r>
            <a:r>
              <a:rPr lang="en-US" baseline="0" dirty="0" err="1"/>
              <a:t>cheatgrass</a:t>
            </a:r>
            <a:r>
              <a:rPr lang="en-US" baseline="0" dirty="0"/>
              <a:t> green-up with the goal to create measurable metrics that can be used to indicate when livestock grazing should be initiated and discontinued.  </a:t>
            </a:r>
          </a:p>
          <a:p>
            <a:endParaRPr lang="en-US" baseline="0" dirty="0"/>
          </a:p>
          <a:p>
            <a:r>
              <a:rPr lang="en-US" baseline="0" dirty="0"/>
              <a:t>Economic Outcomes:  trade-offs faced by participants in early- and late-season grazing, and summer allotment </a:t>
            </a:r>
            <a:r>
              <a:rPr lang="en-US" baseline="0" dirty="0" err="1"/>
              <a:t>permittees</a:t>
            </a:r>
            <a:r>
              <a:rPr lang="en-US" baseline="0" dirty="0"/>
              <a:t>.  AND determine how ecological conditions translate into ecosystem service to value for multi-use public lands.  Estimate changes in long-term net benefits and provisioning of public goods as a result of targeted grazing outcomes.  </a:t>
            </a:r>
            <a:endParaRPr lang="en-US" dirty="0"/>
          </a:p>
        </p:txBody>
      </p:sp>
      <p:sp>
        <p:nvSpPr>
          <p:cNvPr id="4" name="Slide Number Placeholder 3"/>
          <p:cNvSpPr>
            <a:spLocks noGrp="1"/>
          </p:cNvSpPr>
          <p:nvPr>
            <p:ph type="sldNum" sz="quarter" idx="10"/>
          </p:nvPr>
        </p:nvSpPr>
        <p:spPr/>
        <p:txBody>
          <a:bodyPr/>
          <a:lstStyle/>
          <a:p>
            <a:fld id="{4D967754-ECAA-4CC9-AE12-38B2E755B06D}" type="slidenum">
              <a:rPr lang="en-US" smtClean="0"/>
              <a:t>4</a:t>
            </a:fld>
            <a:endParaRPr lang="en-US"/>
          </a:p>
        </p:txBody>
      </p:sp>
    </p:spTree>
    <p:extLst>
      <p:ext uri="{BB962C8B-B14F-4D97-AF65-F5344CB8AC3E}">
        <p14:creationId xmlns:p14="http://schemas.microsoft.com/office/powerpoint/2010/main" val="117568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LandPKS</a:t>
            </a:r>
            <a:r>
              <a:rPr lang="en-US" dirty="0"/>
              <a:t> is being used throughout the world.  We wanted to see how it compares to standard</a:t>
            </a:r>
            <a:r>
              <a:rPr lang="en-US" baseline="0" dirty="0"/>
              <a:t> protocols being used by federal/state agencies (e.g., AIM, NRI) in Idaho with the focus on plant cover.  Data was collected in 2019 process of compiling for analysis.  This work feeds into Rangeland Monitoring Workshops.  During these workshops, we focus on why monitoring is important and provide tools, specially </a:t>
            </a:r>
            <a:r>
              <a:rPr lang="en-US" baseline="0" dirty="0" err="1"/>
              <a:t>LandPKAS</a:t>
            </a:r>
            <a:r>
              <a:rPr lang="en-US" baseline="0" dirty="0"/>
              <a:t>, Survey123 (ISDA), Utilization Gauges, and Soil/Surveys-ESD. </a:t>
            </a:r>
            <a:endParaRPr lang="en-US" dirty="0"/>
          </a:p>
        </p:txBody>
      </p:sp>
      <p:sp>
        <p:nvSpPr>
          <p:cNvPr id="4" name="Slide Number Placeholder 3"/>
          <p:cNvSpPr>
            <a:spLocks noGrp="1"/>
          </p:cNvSpPr>
          <p:nvPr>
            <p:ph type="sldNum" sz="quarter" idx="10"/>
          </p:nvPr>
        </p:nvSpPr>
        <p:spPr/>
        <p:txBody>
          <a:bodyPr/>
          <a:lstStyle/>
          <a:p>
            <a:fld id="{4D967754-ECAA-4CC9-AE12-38B2E755B06D}" type="slidenum">
              <a:rPr lang="en-US" smtClean="0"/>
              <a:t>5</a:t>
            </a:fld>
            <a:endParaRPr lang="en-US"/>
          </a:p>
        </p:txBody>
      </p:sp>
    </p:spTree>
    <p:extLst>
      <p:ext uri="{BB962C8B-B14F-4D97-AF65-F5344CB8AC3E}">
        <p14:creationId xmlns:p14="http://schemas.microsoft.com/office/powerpoint/2010/main" val="63410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time in 2019 was devoted to the creation</a:t>
            </a:r>
            <a:r>
              <a:rPr lang="en-US" baseline="0" dirty="0"/>
              <a:t> of the IROAM trailer and tents.  The trailer/tents are designed to take students on a seasonal adventure through Idaho’s rangelands and includes a workbook “Roaming the Range with Sage” that is a self-guided tour.  </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D967754-ECAA-4CC9-AE12-38B2E755B06D}" type="slidenum">
              <a:rPr lang="en-US" smtClean="0"/>
              <a:t>6</a:t>
            </a:fld>
            <a:endParaRPr lang="en-US"/>
          </a:p>
        </p:txBody>
      </p:sp>
    </p:spTree>
    <p:extLst>
      <p:ext uri="{BB962C8B-B14F-4D97-AF65-F5344CB8AC3E}">
        <p14:creationId xmlns:p14="http://schemas.microsoft.com/office/powerpoint/2010/main" val="163486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Sage</a:t>
            </a:r>
            <a:r>
              <a:rPr lang="en-US" baseline="0" dirty="0"/>
              <a:t> guides students through seasons starting with Winter/Spring and moving through Fall.  Sage teaches students about precipitation, plants, habitat, manure, good stewardship, wildfires, rangeland tools, and careers.  You can see the entire book by clicking the link or visiting idrange.org. </a:t>
            </a:r>
          </a:p>
          <a:p>
            <a:endParaRPr lang="en-US" dirty="0"/>
          </a:p>
        </p:txBody>
      </p:sp>
      <p:sp>
        <p:nvSpPr>
          <p:cNvPr id="4" name="Slide Number Placeholder 3"/>
          <p:cNvSpPr>
            <a:spLocks noGrp="1"/>
          </p:cNvSpPr>
          <p:nvPr>
            <p:ph type="sldNum" sz="quarter" idx="10"/>
          </p:nvPr>
        </p:nvSpPr>
        <p:spPr/>
        <p:txBody>
          <a:bodyPr/>
          <a:lstStyle/>
          <a:p>
            <a:fld id="{4D967754-ECAA-4CC9-AE12-38B2E755B06D}" type="slidenum">
              <a:rPr lang="en-US" smtClean="0"/>
              <a:t>7</a:t>
            </a:fld>
            <a:endParaRPr lang="en-US"/>
          </a:p>
        </p:txBody>
      </p:sp>
    </p:spTree>
    <p:extLst>
      <p:ext uri="{BB962C8B-B14F-4D97-AF65-F5344CB8AC3E}">
        <p14:creationId xmlns:p14="http://schemas.microsoft.com/office/powerpoint/2010/main" val="7918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trailer, we compiled</a:t>
            </a:r>
            <a:r>
              <a:rPr lang="en-US" baseline="0" dirty="0"/>
              <a:t> rangeland c</a:t>
            </a:r>
            <a:r>
              <a:rPr lang="en-US" dirty="0"/>
              <a:t>urriculum for</a:t>
            </a:r>
            <a:r>
              <a:rPr lang="en-US" baseline="0" dirty="0"/>
              <a:t> seven sections.  Educational kits associated with the curriculum are available in the trailer, as well as to Extension Educators and teachers upon request.  A pdf of all the curriculum will be available by the end of April 2020.   This educational material is promoted through annual teacher workshops/trainings, as well as an I-ROAM Ambassador training that must be completed prior to taking the trailer or tent.   </a:t>
            </a:r>
            <a:endParaRPr lang="en-US" dirty="0"/>
          </a:p>
        </p:txBody>
      </p:sp>
      <p:sp>
        <p:nvSpPr>
          <p:cNvPr id="4" name="Slide Number Placeholder 3"/>
          <p:cNvSpPr>
            <a:spLocks noGrp="1"/>
          </p:cNvSpPr>
          <p:nvPr>
            <p:ph type="sldNum" sz="quarter" idx="10"/>
          </p:nvPr>
        </p:nvSpPr>
        <p:spPr/>
        <p:txBody>
          <a:bodyPr/>
          <a:lstStyle/>
          <a:p>
            <a:fld id="{4D967754-ECAA-4CC9-AE12-38B2E755B06D}" type="slidenum">
              <a:rPr lang="en-US" smtClean="0"/>
              <a:t>8</a:t>
            </a:fld>
            <a:endParaRPr lang="en-US"/>
          </a:p>
        </p:txBody>
      </p:sp>
    </p:spTree>
    <p:extLst>
      <p:ext uri="{BB962C8B-B14F-4D97-AF65-F5344CB8AC3E}">
        <p14:creationId xmlns:p14="http://schemas.microsoft.com/office/powerpoint/2010/main" val="193423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us in Idaho</a:t>
            </a:r>
            <a:r>
              <a:rPr lang="en-US" baseline="0" dirty="0"/>
              <a:t> are part of the SRM 2021 Annual Meeting Planning Committee.  SRM will be held in Boise February 7-11 and we are excited to highlight many of the great things happening in Idaho and surrounding states.  We would like to hold a Rangeland Education Symposium and would love to partner with the Rangeland Partnership and others to share ideas and strategies to engage youth in this natural resource.  If you are interested in part of the planning, please contact me.  </a:t>
            </a:r>
            <a:endParaRPr lang="en-US" dirty="0"/>
          </a:p>
        </p:txBody>
      </p:sp>
      <p:sp>
        <p:nvSpPr>
          <p:cNvPr id="4" name="Slide Number Placeholder 3"/>
          <p:cNvSpPr>
            <a:spLocks noGrp="1"/>
          </p:cNvSpPr>
          <p:nvPr>
            <p:ph type="sldNum" sz="quarter" idx="10"/>
          </p:nvPr>
        </p:nvSpPr>
        <p:spPr/>
        <p:txBody>
          <a:bodyPr/>
          <a:lstStyle/>
          <a:p>
            <a:fld id="{4D967754-ECAA-4CC9-AE12-38B2E755B06D}" type="slidenum">
              <a:rPr lang="en-US" smtClean="0"/>
              <a:t>9</a:t>
            </a:fld>
            <a:endParaRPr lang="en-US"/>
          </a:p>
        </p:txBody>
      </p:sp>
    </p:spTree>
    <p:extLst>
      <p:ext uri="{BB962C8B-B14F-4D97-AF65-F5344CB8AC3E}">
        <p14:creationId xmlns:p14="http://schemas.microsoft.com/office/powerpoint/2010/main" val="654722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this year, members of the UI Rangeland Center – Eric Winford and Katie Lee began looking to add socio-economic data to the atlas, as well as update the existing categories.  Our goal is to redouble efforts to enhance this tool in the next year and make this a more effective outreach tool for sharing facts about Idaho range with the general public or with those needing basic estimates of rangelands-related data.</a:t>
            </a:r>
          </a:p>
        </p:txBody>
      </p:sp>
      <p:sp>
        <p:nvSpPr>
          <p:cNvPr id="4" name="Slide Number Placeholder 3"/>
          <p:cNvSpPr>
            <a:spLocks noGrp="1"/>
          </p:cNvSpPr>
          <p:nvPr>
            <p:ph type="sldNum" sz="quarter" idx="5"/>
          </p:nvPr>
        </p:nvSpPr>
        <p:spPr/>
        <p:txBody>
          <a:bodyPr/>
          <a:lstStyle/>
          <a:p>
            <a:fld id="{4D967754-ECAA-4CC9-AE12-38B2E755B06D}" type="slidenum">
              <a:rPr lang="en-US" smtClean="0"/>
              <a:t>10</a:t>
            </a:fld>
            <a:endParaRPr lang="en-US"/>
          </a:p>
        </p:txBody>
      </p:sp>
    </p:spTree>
    <p:extLst>
      <p:ext uri="{BB962C8B-B14F-4D97-AF65-F5344CB8AC3E}">
        <p14:creationId xmlns:p14="http://schemas.microsoft.com/office/powerpoint/2010/main" val="2062003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1916F0-E164-4231-BAC0-B6988ABE5111}"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E7FAB-93B3-4D12-B85E-1A29EC896CD3}" type="slidenum">
              <a:rPr lang="en-US" smtClean="0"/>
              <a:t>‹#›</a:t>
            </a:fld>
            <a:endParaRPr lang="en-US"/>
          </a:p>
        </p:txBody>
      </p:sp>
    </p:spTree>
    <p:extLst>
      <p:ext uri="{BB962C8B-B14F-4D97-AF65-F5344CB8AC3E}">
        <p14:creationId xmlns:p14="http://schemas.microsoft.com/office/powerpoint/2010/main" val="215812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1916F0-E164-4231-BAC0-B6988ABE5111}"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E7FAB-93B3-4D12-B85E-1A29EC896CD3}" type="slidenum">
              <a:rPr lang="en-US" smtClean="0"/>
              <a:t>‹#›</a:t>
            </a:fld>
            <a:endParaRPr lang="en-US"/>
          </a:p>
        </p:txBody>
      </p:sp>
    </p:spTree>
    <p:extLst>
      <p:ext uri="{BB962C8B-B14F-4D97-AF65-F5344CB8AC3E}">
        <p14:creationId xmlns:p14="http://schemas.microsoft.com/office/powerpoint/2010/main" val="1057164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1916F0-E164-4231-BAC0-B6988ABE5111}"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E7FAB-93B3-4D12-B85E-1A29EC896CD3}" type="slidenum">
              <a:rPr lang="en-US" smtClean="0"/>
              <a:t>‹#›</a:t>
            </a:fld>
            <a:endParaRPr lang="en-US"/>
          </a:p>
        </p:txBody>
      </p:sp>
    </p:spTree>
    <p:extLst>
      <p:ext uri="{BB962C8B-B14F-4D97-AF65-F5344CB8AC3E}">
        <p14:creationId xmlns:p14="http://schemas.microsoft.com/office/powerpoint/2010/main" val="3575504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5563188" cy="68580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 name="Picture 1"/>
          <p:cNvPicPr>
            <a:picLocks noChangeAspect="1"/>
          </p:cNvPicPr>
          <p:nvPr userDrawn="1"/>
        </p:nvPicPr>
        <p:blipFill>
          <a:blip r:embed="rId2"/>
          <a:stretch>
            <a:fillRect/>
          </a:stretch>
        </p:blipFill>
        <p:spPr>
          <a:xfrm>
            <a:off x="1451787" y="2244648"/>
            <a:ext cx="1959134" cy="2156348"/>
          </a:xfrm>
          <a:prstGeom prst="rect">
            <a:avLst/>
          </a:prstGeom>
        </p:spPr>
      </p:pic>
      <p:sp>
        <p:nvSpPr>
          <p:cNvPr id="3" name="Title 2"/>
          <p:cNvSpPr>
            <a:spLocks noGrp="1"/>
          </p:cNvSpPr>
          <p:nvPr>
            <p:ph type="title" hasCustomPrompt="1"/>
          </p:nvPr>
        </p:nvSpPr>
        <p:spPr>
          <a:xfrm>
            <a:off x="6059998" y="2286132"/>
            <a:ext cx="5148237" cy="1346367"/>
          </a:xfrm>
        </p:spPr>
        <p:txBody>
          <a:bodyPr anchor="b" anchorCtr="0"/>
          <a:lstStyle>
            <a:lvl1pPr>
              <a:defRPr b="1" cap="all" baseline="0">
                <a:solidFill>
                  <a:schemeClr val="accent3"/>
                </a:solidFill>
              </a:defRPr>
            </a:lvl1pPr>
          </a:lstStyle>
          <a:p>
            <a:r>
              <a:rPr lang="en-US" dirty="0"/>
              <a:t>CLICK TO EDIT TITLE</a:t>
            </a:r>
          </a:p>
        </p:txBody>
      </p:sp>
      <p:sp>
        <p:nvSpPr>
          <p:cNvPr id="8" name="Text Placeholder 5"/>
          <p:cNvSpPr>
            <a:spLocks noGrp="1"/>
          </p:cNvSpPr>
          <p:nvPr>
            <p:ph type="body" sz="quarter" idx="10" hasCustomPrompt="1"/>
          </p:nvPr>
        </p:nvSpPr>
        <p:spPr>
          <a:xfrm>
            <a:off x="6056575" y="3776498"/>
            <a:ext cx="5151660" cy="899996"/>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292540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1916F0-E164-4231-BAC0-B6988ABE5111}"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E7FAB-93B3-4D12-B85E-1A29EC896CD3}" type="slidenum">
              <a:rPr lang="en-US" smtClean="0"/>
              <a:t>‹#›</a:t>
            </a:fld>
            <a:endParaRPr lang="en-US"/>
          </a:p>
        </p:txBody>
      </p:sp>
    </p:spTree>
    <p:extLst>
      <p:ext uri="{BB962C8B-B14F-4D97-AF65-F5344CB8AC3E}">
        <p14:creationId xmlns:p14="http://schemas.microsoft.com/office/powerpoint/2010/main" val="271842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1916F0-E164-4231-BAC0-B6988ABE5111}"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E7FAB-93B3-4D12-B85E-1A29EC896CD3}" type="slidenum">
              <a:rPr lang="en-US" smtClean="0"/>
              <a:t>‹#›</a:t>
            </a:fld>
            <a:endParaRPr lang="en-US"/>
          </a:p>
        </p:txBody>
      </p:sp>
    </p:spTree>
    <p:extLst>
      <p:ext uri="{BB962C8B-B14F-4D97-AF65-F5344CB8AC3E}">
        <p14:creationId xmlns:p14="http://schemas.microsoft.com/office/powerpoint/2010/main" val="307717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1916F0-E164-4231-BAC0-B6988ABE5111}" type="datetimeFigureOut">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E7FAB-93B3-4D12-B85E-1A29EC896CD3}" type="slidenum">
              <a:rPr lang="en-US" smtClean="0"/>
              <a:t>‹#›</a:t>
            </a:fld>
            <a:endParaRPr lang="en-US"/>
          </a:p>
        </p:txBody>
      </p:sp>
    </p:spTree>
    <p:extLst>
      <p:ext uri="{BB962C8B-B14F-4D97-AF65-F5344CB8AC3E}">
        <p14:creationId xmlns:p14="http://schemas.microsoft.com/office/powerpoint/2010/main" val="3261601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1916F0-E164-4231-BAC0-B6988ABE5111}" type="datetimeFigureOut">
              <a:rPr lang="en-US" smtClean="0"/>
              <a:t>3/30/2020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9E7FAB-93B3-4D12-B85E-1A29EC896CD3}" type="slidenum">
              <a:rPr lang="en-US" smtClean="0"/>
              <a:t>‹#›</a:t>
            </a:fld>
            <a:endParaRPr lang="en-US"/>
          </a:p>
        </p:txBody>
      </p:sp>
    </p:spTree>
    <p:extLst>
      <p:ext uri="{BB962C8B-B14F-4D97-AF65-F5344CB8AC3E}">
        <p14:creationId xmlns:p14="http://schemas.microsoft.com/office/powerpoint/2010/main" val="1143077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1916F0-E164-4231-BAC0-B6988ABE5111}" type="datetimeFigureOut">
              <a:rPr lang="en-US" smtClean="0"/>
              <a:t>3/30/2020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9E7FAB-93B3-4D12-B85E-1A29EC896CD3}" type="slidenum">
              <a:rPr lang="en-US" smtClean="0"/>
              <a:t>‹#›</a:t>
            </a:fld>
            <a:endParaRPr lang="en-US"/>
          </a:p>
        </p:txBody>
      </p:sp>
    </p:spTree>
    <p:extLst>
      <p:ext uri="{BB962C8B-B14F-4D97-AF65-F5344CB8AC3E}">
        <p14:creationId xmlns:p14="http://schemas.microsoft.com/office/powerpoint/2010/main" val="736997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916F0-E164-4231-BAC0-B6988ABE5111}" type="datetimeFigureOut">
              <a:rPr lang="en-US" smtClean="0"/>
              <a:t>3/30/2020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9E7FAB-93B3-4D12-B85E-1A29EC896CD3}" type="slidenum">
              <a:rPr lang="en-US" smtClean="0"/>
              <a:t>‹#›</a:t>
            </a:fld>
            <a:endParaRPr lang="en-US"/>
          </a:p>
        </p:txBody>
      </p:sp>
    </p:spTree>
    <p:extLst>
      <p:ext uri="{BB962C8B-B14F-4D97-AF65-F5344CB8AC3E}">
        <p14:creationId xmlns:p14="http://schemas.microsoft.com/office/powerpoint/2010/main" val="3470835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1916F0-E164-4231-BAC0-B6988ABE5111}" type="datetimeFigureOut">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E7FAB-93B3-4D12-B85E-1A29EC896CD3}" type="slidenum">
              <a:rPr lang="en-US" smtClean="0"/>
              <a:t>‹#›</a:t>
            </a:fld>
            <a:endParaRPr lang="en-US"/>
          </a:p>
        </p:txBody>
      </p:sp>
    </p:spTree>
    <p:extLst>
      <p:ext uri="{BB962C8B-B14F-4D97-AF65-F5344CB8AC3E}">
        <p14:creationId xmlns:p14="http://schemas.microsoft.com/office/powerpoint/2010/main" val="1027888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1916F0-E164-4231-BAC0-B6988ABE5111}" type="datetimeFigureOut">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E7FAB-93B3-4D12-B85E-1A29EC896CD3}" type="slidenum">
              <a:rPr lang="en-US" smtClean="0"/>
              <a:t>‹#›</a:t>
            </a:fld>
            <a:endParaRPr lang="en-US"/>
          </a:p>
        </p:txBody>
      </p:sp>
    </p:spTree>
    <p:extLst>
      <p:ext uri="{BB962C8B-B14F-4D97-AF65-F5344CB8AC3E}">
        <p14:creationId xmlns:p14="http://schemas.microsoft.com/office/powerpoint/2010/main" val="3463643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916F0-E164-4231-BAC0-B6988ABE5111}" type="datetimeFigureOut">
              <a:rPr lang="en-US" smtClean="0"/>
              <a:t>3/30/2020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E7FAB-93B3-4D12-B85E-1A29EC896CD3}" type="slidenum">
              <a:rPr lang="en-US" smtClean="0"/>
              <a:t>‹#›</a:t>
            </a:fld>
            <a:endParaRPr lang="en-US"/>
          </a:p>
        </p:txBody>
      </p:sp>
    </p:spTree>
    <p:extLst>
      <p:ext uri="{BB962C8B-B14F-4D97-AF65-F5344CB8AC3E}">
        <p14:creationId xmlns:p14="http://schemas.microsoft.com/office/powerpoint/2010/main" val="97431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gis-dev.northwestknowledge.net/apps/rangeland" TargetMode="External"/><Relationship Id="rId5" Type="http://schemas.openxmlformats.org/officeDocument/2006/relationships/image" Target="../media/image20.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hyperlink" Target="https://catalog.extension.oregonstate.edu/sites/catalog/files/project/pdf/pnw722.pdf" TargetMode="External"/><Relationship Id="rId3" Type="http://schemas.openxmlformats.org/officeDocument/2006/relationships/audio" Target="../media/media3.wma"/><Relationship Id="rId7" Type="http://schemas.openxmlformats.org/officeDocument/2006/relationships/hyperlink" Target="https://media.oregonstate.edu/media/t/1_6gdnidrg" TargetMode="External"/><Relationship Id="rId2" Type="http://schemas.microsoft.com/office/2007/relationships/media" Target="../media/media3.wm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wma"/><Relationship Id="rId7" Type="http://schemas.openxmlformats.org/officeDocument/2006/relationships/image" Target="../media/image8.png"/><Relationship Id="rId2" Type="http://schemas.microsoft.com/office/2007/relationships/media" Target="../media/media4.wm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youtu.be/545adonP-gg" TargetMode="External"/><Relationship Id="rId3" Type="http://schemas.openxmlformats.org/officeDocument/2006/relationships/audio" Target="../media/media5.wma"/><Relationship Id="rId7" Type="http://schemas.openxmlformats.org/officeDocument/2006/relationships/hyperlink" Target="https://landpotential.org/landpks-the-app/landpks/" TargetMode="External"/><Relationship Id="rId2" Type="http://schemas.microsoft.com/office/2007/relationships/media" Target="../media/media5.wm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notesSlide" Target="../notesSlides/notesSlide4.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1.png"/><Relationship Id="rId10" Type="http://schemas.openxmlformats.org/officeDocument/2006/relationships/hyperlink" Target="https://idrange.org/wp-content/uploads/2019/12/IROAM_WorkBook_Roaming-Range-with-Sage_web.pdf" TargetMode="External"/><Relationship Id="rId4" Type="http://schemas.openxmlformats.org/officeDocument/2006/relationships/notesSlide" Target="../notesSlides/notesSlide6.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Rangeland Partnership 2020—Idah0 report</a:t>
            </a:r>
          </a:p>
        </p:txBody>
      </p:sp>
      <p:sp>
        <p:nvSpPr>
          <p:cNvPr id="8" name="Text Placeholder 7"/>
          <p:cNvSpPr>
            <a:spLocks noGrp="1"/>
          </p:cNvSpPr>
          <p:nvPr>
            <p:ph type="body" sz="quarter" idx="10"/>
          </p:nvPr>
        </p:nvSpPr>
        <p:spPr>
          <a:xfrm>
            <a:off x="6056575" y="3776498"/>
            <a:ext cx="5752566" cy="899996"/>
          </a:xfrm>
        </p:spPr>
        <p:txBody>
          <a:bodyPr/>
          <a:lstStyle/>
          <a:p>
            <a:pPr marL="0" indent="0">
              <a:buNone/>
            </a:pPr>
            <a:r>
              <a:rPr lang="en-US" dirty="0"/>
              <a:t>April </a:t>
            </a:r>
            <a:r>
              <a:rPr lang="en-US" dirty="0" err="1"/>
              <a:t>hulet</a:t>
            </a:r>
            <a:r>
              <a:rPr lang="en-US" dirty="0"/>
              <a:t> and Jeremy </a:t>
            </a:r>
            <a:r>
              <a:rPr lang="en-US" dirty="0" err="1"/>
              <a:t>kenyon</a:t>
            </a:r>
            <a:endParaRPr lang="en-US" dirty="0"/>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67240356"/>
      </p:ext>
    </p:extLst>
  </p:cSld>
  <p:clrMapOvr>
    <a:masterClrMapping/>
  </p:clrMapOvr>
  <mc:AlternateContent xmlns:mc="http://schemas.openxmlformats.org/markup-compatibility/2006" xmlns:p14="http://schemas.microsoft.com/office/powerpoint/2010/main">
    <mc:Choice Requires="p14">
      <p:transition spd="med" p14:dur="700" advTm="13392">
        <p:fade/>
      </p:transition>
    </mc:Choice>
    <mc:Fallback xmlns="">
      <p:transition spd="med" advTm="133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920"/>
            <a:ext cx="12192000" cy="548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4962" y="127139"/>
            <a:ext cx="7492753" cy="584775"/>
          </a:xfrm>
          <a:prstGeom prst="rect">
            <a:avLst/>
          </a:prstGeom>
          <a:noFill/>
        </p:spPr>
        <p:txBody>
          <a:bodyPr wrap="square" rtlCol="0">
            <a:spAutoFit/>
          </a:bodyPr>
          <a:lstStyle/>
          <a:p>
            <a:r>
              <a:rPr lang="en-US" sz="3200" b="1" dirty="0">
                <a:solidFill>
                  <a:schemeClr val="bg1"/>
                </a:solidFill>
              </a:rPr>
              <a:t>Idaho Rangeland Atlas</a:t>
            </a:r>
          </a:p>
        </p:txBody>
      </p:sp>
      <p:sp>
        <p:nvSpPr>
          <p:cNvPr id="10" name="Rectangle 9">
            <a:extLst>
              <a:ext uri="{FF2B5EF4-FFF2-40B4-BE49-F238E27FC236}">
                <a16:creationId xmlns:a16="http://schemas.microsoft.com/office/drawing/2014/main" id="{FA257D0F-1F95-40F9-86C6-0B3D8FE30193}"/>
              </a:ext>
            </a:extLst>
          </p:cNvPr>
          <p:cNvSpPr/>
          <p:nvPr/>
        </p:nvSpPr>
        <p:spPr>
          <a:xfrm>
            <a:off x="128441" y="768425"/>
            <a:ext cx="11904637" cy="738664"/>
          </a:xfrm>
          <a:prstGeom prst="rect">
            <a:avLst/>
          </a:prstGeom>
        </p:spPr>
        <p:txBody>
          <a:bodyPr wrap="square">
            <a:spAutoFit/>
          </a:bodyPr>
          <a:lstStyle/>
          <a:p>
            <a:r>
              <a:rPr lang="en-US" sz="2400" dirty="0">
                <a:solidFill>
                  <a:srgbClr val="000000"/>
                </a:solidFill>
              </a:rPr>
              <a:t>A web application providing county- and state-level rangeland facts</a:t>
            </a:r>
            <a:endParaRPr lang="en-US" sz="2400" b="0" i="0" dirty="0">
              <a:solidFill>
                <a:srgbClr val="000000"/>
              </a:solidFill>
              <a:effectLst/>
            </a:endParaRPr>
          </a:p>
          <a:p>
            <a:r>
              <a:rPr lang="en-US" dirty="0">
                <a:solidFill>
                  <a:srgbClr val="000000"/>
                </a:solidFill>
              </a:rPr>
              <a:t>Jeremy Kenyon, Bruce Godfrey, </a:t>
            </a:r>
            <a:r>
              <a:rPr lang="en-US" dirty="0" err="1">
                <a:solidFill>
                  <a:srgbClr val="000000"/>
                </a:solidFill>
              </a:rPr>
              <a:t>Koffi</a:t>
            </a:r>
            <a:r>
              <a:rPr lang="en-US" dirty="0">
                <a:solidFill>
                  <a:srgbClr val="000000"/>
                </a:solidFill>
              </a:rPr>
              <a:t> Anderson </a:t>
            </a:r>
            <a:r>
              <a:rPr lang="en-US" dirty="0" err="1">
                <a:solidFill>
                  <a:srgbClr val="000000"/>
                </a:solidFill>
              </a:rPr>
              <a:t>Koffi</a:t>
            </a:r>
            <a:r>
              <a:rPr lang="en-US" dirty="0">
                <a:solidFill>
                  <a:srgbClr val="000000"/>
                </a:solidFill>
              </a:rPr>
              <a:t>, Eric Winford, Katherine Lee</a:t>
            </a:r>
            <a:endParaRPr lang="en-US" b="0" i="0" dirty="0">
              <a:solidFill>
                <a:srgbClr val="000000"/>
              </a:solidFill>
              <a:effectLst/>
            </a:endParaRPr>
          </a:p>
        </p:txBody>
      </p:sp>
      <p:pic>
        <p:nvPicPr>
          <p:cNvPr id="12" name="Picture 11" descr="A close up of a map&#10;&#10;Description automatically generated">
            <a:extLst>
              <a:ext uri="{FF2B5EF4-FFF2-40B4-BE49-F238E27FC236}">
                <a16:creationId xmlns:a16="http://schemas.microsoft.com/office/drawing/2014/main" id="{9C249FCC-1EE5-4B56-90F8-95123772E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286" y="1604954"/>
            <a:ext cx="9579428" cy="4669971"/>
          </a:xfrm>
          <a:prstGeom prst="rect">
            <a:avLst/>
          </a:prstGeom>
        </p:spPr>
      </p:pic>
      <p:sp>
        <p:nvSpPr>
          <p:cNvPr id="13" name="Rectangle 12">
            <a:extLst>
              <a:ext uri="{FF2B5EF4-FFF2-40B4-BE49-F238E27FC236}">
                <a16:creationId xmlns:a16="http://schemas.microsoft.com/office/drawing/2014/main" id="{E02AD8AC-97F2-4F6D-9AAE-2419E5CD33C4}"/>
              </a:ext>
            </a:extLst>
          </p:cNvPr>
          <p:cNvSpPr/>
          <p:nvPr/>
        </p:nvSpPr>
        <p:spPr>
          <a:xfrm>
            <a:off x="544286" y="6372790"/>
            <a:ext cx="5430910" cy="369332"/>
          </a:xfrm>
          <a:prstGeom prst="rect">
            <a:avLst/>
          </a:prstGeom>
        </p:spPr>
        <p:txBody>
          <a:bodyPr wrap="none">
            <a:spAutoFit/>
          </a:bodyPr>
          <a:lstStyle/>
          <a:p>
            <a:r>
              <a:rPr lang="en-US" dirty="0">
                <a:hlinkClick r:id="rId6"/>
              </a:rPr>
              <a:t>http://gis-dev.northwestknowledge.net/apps/rangeland</a:t>
            </a:r>
            <a:r>
              <a:rPr lang="en-US" dirty="0"/>
              <a:t> </a:t>
            </a:r>
          </a:p>
        </p:txBody>
      </p:sp>
      <p:pic>
        <p:nvPicPr>
          <p:cNvPr id="7" name="Audio 6">
            <a:hlinkClick r:id="" action="ppaction://media"/>
            <a:extLst>
              <a:ext uri="{FF2B5EF4-FFF2-40B4-BE49-F238E27FC236}">
                <a16:creationId xmlns:a16="http://schemas.microsoft.com/office/drawing/2014/main" id="{4148FF50-762C-45F4-BB2B-E2FBA50C17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9980646"/>
      </p:ext>
    </p:extLst>
  </p:cSld>
  <p:clrMapOvr>
    <a:masterClrMapping/>
  </p:clrMapOvr>
  <mc:AlternateContent xmlns:mc="http://schemas.openxmlformats.org/markup-compatibility/2006" xmlns:p14="http://schemas.microsoft.com/office/powerpoint/2010/main">
    <mc:Choice Requires="p14">
      <p:transition spd="slow" p14:dur="2000" advTm="81269"/>
    </mc:Choice>
    <mc:Fallback xmlns="">
      <p:transition spd="slow" advTm="81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920"/>
            <a:ext cx="12192000" cy="548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4962" y="127139"/>
            <a:ext cx="9477124" cy="584775"/>
          </a:xfrm>
          <a:prstGeom prst="rect">
            <a:avLst/>
          </a:prstGeom>
          <a:noFill/>
        </p:spPr>
        <p:txBody>
          <a:bodyPr wrap="square" rtlCol="0">
            <a:spAutoFit/>
          </a:bodyPr>
          <a:lstStyle/>
          <a:p>
            <a:r>
              <a:rPr lang="en-US" sz="3200" b="1" dirty="0" err="1">
                <a:solidFill>
                  <a:schemeClr val="bg1"/>
                </a:solidFill>
              </a:rPr>
              <a:t>Grazingland</a:t>
            </a:r>
            <a:r>
              <a:rPr lang="en-US" sz="3200" b="1" dirty="0">
                <a:solidFill>
                  <a:schemeClr val="bg1"/>
                </a:solidFill>
              </a:rPr>
              <a:t> (aka Rangeland) Information System</a:t>
            </a:r>
          </a:p>
        </p:txBody>
      </p:sp>
      <p:sp>
        <p:nvSpPr>
          <p:cNvPr id="10" name="Rectangle 9">
            <a:extLst>
              <a:ext uri="{FF2B5EF4-FFF2-40B4-BE49-F238E27FC236}">
                <a16:creationId xmlns:a16="http://schemas.microsoft.com/office/drawing/2014/main" id="{FA257D0F-1F95-40F9-86C6-0B3D8FE30193}"/>
              </a:ext>
            </a:extLst>
          </p:cNvPr>
          <p:cNvSpPr/>
          <p:nvPr/>
        </p:nvSpPr>
        <p:spPr>
          <a:xfrm>
            <a:off x="128441" y="768425"/>
            <a:ext cx="11904637" cy="369332"/>
          </a:xfrm>
          <a:prstGeom prst="rect">
            <a:avLst/>
          </a:prstGeom>
        </p:spPr>
        <p:txBody>
          <a:bodyPr wrap="square">
            <a:spAutoFit/>
          </a:bodyPr>
          <a:lstStyle/>
          <a:p>
            <a:r>
              <a:rPr lang="en-US" dirty="0">
                <a:solidFill>
                  <a:srgbClr val="000000"/>
                </a:solidFill>
              </a:rPr>
              <a:t>Jason Karl, Jeremy Kenyon, Jeanne Pfander, Sean Di Stefano, Eric Winford, Karen Launchbaugh &amp; many others(!)</a:t>
            </a:r>
            <a:endParaRPr lang="en-US" b="0" i="0" dirty="0">
              <a:solidFill>
                <a:srgbClr val="000000"/>
              </a:solidFill>
              <a:effectLst/>
            </a:endParaRPr>
          </a:p>
        </p:txBody>
      </p:sp>
      <p:pic>
        <p:nvPicPr>
          <p:cNvPr id="3" name="Picture 2" descr="A close up of text on a white background&#10;&#10;Description automatically generated">
            <a:extLst>
              <a:ext uri="{FF2B5EF4-FFF2-40B4-BE49-F238E27FC236}">
                <a16:creationId xmlns:a16="http://schemas.microsoft.com/office/drawing/2014/main" id="{985C91E7-F876-41E5-A36F-829E7F8F5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5486" y="1985661"/>
            <a:ext cx="5991225" cy="6858000"/>
          </a:xfrm>
          <a:prstGeom prst="rect">
            <a:avLst/>
          </a:prstGeom>
          <a:ln>
            <a:noFill/>
          </a:ln>
          <a:effectLst>
            <a:outerShdw blurRad="292100" dist="139700" dir="2700000" algn="tl" rotWithShape="0">
              <a:srgbClr val="333333">
                <a:alpha val="65000"/>
              </a:srgbClr>
            </a:outerShdw>
          </a:effectLst>
        </p:spPr>
      </p:pic>
      <p:pic>
        <p:nvPicPr>
          <p:cNvPr id="7" name="Picture 6" descr="A screenshot of a cell phone&#10;&#10;Description automatically generated">
            <a:extLst>
              <a:ext uri="{FF2B5EF4-FFF2-40B4-BE49-F238E27FC236}">
                <a16:creationId xmlns:a16="http://schemas.microsoft.com/office/drawing/2014/main" id="{F501E2BC-7138-4EA7-AB6E-5C81E4253E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962" y="1362410"/>
            <a:ext cx="6049420" cy="6356764"/>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08E27AF6-60DC-4E74-AFCE-78C76FA647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7926504"/>
      </p:ext>
    </p:extLst>
  </p:cSld>
  <p:clrMapOvr>
    <a:masterClrMapping/>
  </p:clrMapOvr>
  <mc:AlternateContent xmlns:mc="http://schemas.openxmlformats.org/markup-compatibility/2006" xmlns:p14="http://schemas.microsoft.com/office/powerpoint/2010/main">
    <mc:Choice Requires="p14">
      <p:transition spd="slow" p14:dur="2000" advTm="62598"/>
    </mc:Choice>
    <mc:Fallback xmlns="">
      <p:transition spd="slow" advTm="6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792E17-5EE5-4972-A098-F2E906EA49E3}"/>
              </a:ext>
            </a:extLst>
          </p:cNvPr>
          <p:cNvSpPr/>
          <p:nvPr/>
        </p:nvSpPr>
        <p:spPr>
          <a:xfrm>
            <a:off x="0" y="121920"/>
            <a:ext cx="12192000" cy="548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0FBB110-389E-4AE4-9E51-47B04127B552}"/>
              </a:ext>
            </a:extLst>
          </p:cNvPr>
          <p:cNvSpPr txBox="1"/>
          <p:nvPr/>
        </p:nvSpPr>
        <p:spPr>
          <a:xfrm>
            <a:off x="134962" y="127139"/>
            <a:ext cx="9477124" cy="584775"/>
          </a:xfrm>
          <a:prstGeom prst="rect">
            <a:avLst/>
          </a:prstGeom>
          <a:noFill/>
        </p:spPr>
        <p:txBody>
          <a:bodyPr wrap="square" rtlCol="0">
            <a:spAutoFit/>
          </a:bodyPr>
          <a:lstStyle/>
          <a:p>
            <a:r>
              <a:rPr lang="en-US" sz="3200" b="1" dirty="0">
                <a:solidFill>
                  <a:schemeClr val="bg1"/>
                </a:solidFill>
              </a:rPr>
              <a:t>Library Rangeland Collections</a:t>
            </a:r>
          </a:p>
        </p:txBody>
      </p:sp>
      <p:sp>
        <p:nvSpPr>
          <p:cNvPr id="5" name="TextBox 4">
            <a:extLst>
              <a:ext uri="{FF2B5EF4-FFF2-40B4-BE49-F238E27FC236}">
                <a16:creationId xmlns:a16="http://schemas.microsoft.com/office/drawing/2014/main" id="{7E4633A0-7AC1-44F6-ADA2-8CC6E471695C}"/>
              </a:ext>
            </a:extLst>
          </p:cNvPr>
          <p:cNvSpPr txBox="1"/>
          <p:nvPr/>
        </p:nvSpPr>
        <p:spPr>
          <a:xfrm>
            <a:off x="6191794" y="1116271"/>
            <a:ext cx="5501096" cy="4801314"/>
          </a:xfrm>
          <a:prstGeom prst="rect">
            <a:avLst/>
          </a:prstGeom>
          <a:noFill/>
        </p:spPr>
        <p:txBody>
          <a:bodyPr wrap="square" rtlCol="0">
            <a:spAutoFit/>
          </a:bodyPr>
          <a:lstStyle/>
          <a:p>
            <a:pPr marL="285750" indent="-285750">
              <a:buFont typeface="Arial" panose="020B0604020202020204" pitchFamily="34" charset="0"/>
              <a:buChar char="•"/>
            </a:pPr>
            <a:r>
              <a:rPr lang="en-US" dirty="0"/>
              <a:t>Journal Collections:</a:t>
            </a:r>
          </a:p>
          <a:p>
            <a:pPr marL="742950" lvl="1" indent="-285750">
              <a:buFont typeface="Arial" panose="020B0604020202020204" pitchFamily="34" charset="0"/>
              <a:buChar char="•"/>
            </a:pPr>
            <a:r>
              <a:rPr lang="en-US" dirty="0"/>
              <a:t>Cancelled Big Deal bundle of Elsevier journals, worth over $1m, down to $100K</a:t>
            </a:r>
          </a:p>
          <a:p>
            <a:pPr marL="1200150" lvl="2" indent="-285750">
              <a:buFont typeface="Arial" panose="020B0604020202020204" pitchFamily="34" charset="0"/>
              <a:buChar char="•"/>
            </a:pPr>
            <a:r>
              <a:rPr lang="en-US" dirty="0"/>
              <a:t>Cancelled REM, Rangelands via Elsevier, but maintain current access through </a:t>
            </a:r>
            <a:r>
              <a:rPr lang="en-US" dirty="0" err="1"/>
              <a:t>BioOne</a:t>
            </a:r>
            <a:endParaRPr lang="en-US" dirty="0"/>
          </a:p>
          <a:p>
            <a:pPr marL="742950" lvl="1" indent="-285750">
              <a:buFont typeface="Arial" panose="020B0604020202020204" pitchFamily="34" charset="0"/>
              <a:buChar char="•"/>
            </a:pPr>
            <a:r>
              <a:rPr lang="en-US" dirty="0"/>
              <a:t>A number of other smaller journals with possible rangelands-related content cancelled as well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Data Collections:</a:t>
            </a:r>
          </a:p>
          <a:p>
            <a:pPr marL="742950" lvl="1" indent="-285750">
              <a:buFont typeface="Arial" panose="020B0604020202020204" pitchFamily="34" charset="0"/>
              <a:buChar char="•"/>
            </a:pPr>
            <a:r>
              <a:rPr lang="en-US" dirty="0"/>
              <a:t>Purchased high-resolution imagery of Rock Creek Ranch from vendors, working on 2019 NAIP imagery of Idaho, covering all rangelands areas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Digitization efforts:</a:t>
            </a:r>
          </a:p>
          <a:p>
            <a:pPr marL="742950" lvl="1" indent="-285750">
              <a:buFont typeface="Arial" panose="020B0604020202020204" pitchFamily="34" charset="0"/>
              <a:buChar char="•"/>
            </a:pPr>
            <a:r>
              <a:rPr lang="en-US" dirty="0"/>
              <a:t>Several hundred Ag. Econ working papers including those on ranch economics, grazing fees, and more</a:t>
            </a:r>
          </a:p>
        </p:txBody>
      </p:sp>
      <p:pic>
        <p:nvPicPr>
          <p:cNvPr id="7" name="Picture 6" descr="A screenshot of a social media post&#10;&#10;Description automatically generated">
            <a:extLst>
              <a:ext uri="{FF2B5EF4-FFF2-40B4-BE49-F238E27FC236}">
                <a16:creationId xmlns:a16="http://schemas.microsoft.com/office/drawing/2014/main" id="{0E1B24E4-C0E3-41E6-8628-0227439E49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110" y="1116271"/>
            <a:ext cx="4852328" cy="409194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35C7E54-AE4E-4F6D-A6FD-41152D59A6A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 y="5648614"/>
            <a:ext cx="5821680" cy="920093"/>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06C5727F-1477-4833-816F-D3CE52AB06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0251052"/>
      </p:ext>
    </p:extLst>
  </p:cSld>
  <p:clrMapOvr>
    <a:masterClrMapping/>
  </p:clrMapOvr>
  <mc:AlternateContent xmlns:mc="http://schemas.openxmlformats.org/markup-compatibility/2006" xmlns:p14="http://schemas.microsoft.com/office/powerpoint/2010/main">
    <mc:Choice Requires="p14">
      <p:transition spd="slow" p14:dur="2000" advTm="115357"/>
    </mc:Choice>
    <mc:Fallback xmlns="">
      <p:transition spd="slow" advTm="115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22860"/>
            <a:ext cx="12192000" cy="548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26F8EE0-3085-4A2A-918A-F70B683C4E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6525" y="2280802"/>
            <a:ext cx="4096553" cy="3072415"/>
          </a:xfrm>
          <a:prstGeom prst="rect">
            <a:avLst/>
          </a:prstGeom>
          <a:ln w="12700">
            <a:solidFill>
              <a:schemeClr val="tx1"/>
            </a:solidFill>
          </a:ln>
        </p:spPr>
      </p:pic>
      <p:pic>
        <p:nvPicPr>
          <p:cNvPr id="3" name="Picture 2">
            <a:extLst>
              <a:ext uri="{FF2B5EF4-FFF2-40B4-BE49-F238E27FC236}">
                <a16:creationId xmlns:a16="http://schemas.microsoft.com/office/drawing/2014/main" id="{3219B43B-C4DD-40D6-98BE-AF621548B6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798" y="2280802"/>
            <a:ext cx="4103365" cy="3077524"/>
          </a:xfrm>
          <a:prstGeom prst="rect">
            <a:avLst/>
          </a:prstGeom>
          <a:ln w="12700">
            <a:solidFill>
              <a:schemeClr val="tx1"/>
            </a:solidFill>
          </a:ln>
        </p:spPr>
      </p:pic>
      <p:pic>
        <p:nvPicPr>
          <p:cNvPr id="4" name="Picture 3">
            <a:extLst>
              <a:ext uri="{FF2B5EF4-FFF2-40B4-BE49-F238E27FC236}">
                <a16:creationId xmlns:a16="http://schemas.microsoft.com/office/drawing/2014/main" id="{021F4FC8-B544-4C8B-B2F9-4F07DF6E2A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440" y="2280802"/>
            <a:ext cx="3413795" cy="3072415"/>
          </a:xfrm>
          <a:prstGeom prst="rect">
            <a:avLst/>
          </a:prstGeom>
          <a:ln w="9525">
            <a:solidFill>
              <a:schemeClr val="tx1"/>
            </a:solidFill>
          </a:ln>
        </p:spPr>
      </p:pic>
      <p:sp>
        <p:nvSpPr>
          <p:cNvPr id="5" name="TextBox 4"/>
          <p:cNvSpPr txBox="1"/>
          <p:nvPr/>
        </p:nvSpPr>
        <p:spPr>
          <a:xfrm>
            <a:off x="134962" y="428079"/>
            <a:ext cx="7492753" cy="584775"/>
          </a:xfrm>
          <a:prstGeom prst="rect">
            <a:avLst/>
          </a:prstGeom>
          <a:noFill/>
        </p:spPr>
        <p:txBody>
          <a:bodyPr wrap="square" rtlCol="0">
            <a:spAutoFit/>
          </a:bodyPr>
          <a:lstStyle/>
          <a:p>
            <a:r>
              <a:rPr lang="en-US" sz="3200" b="1" dirty="0">
                <a:solidFill>
                  <a:schemeClr val="bg1"/>
                </a:solidFill>
              </a:rPr>
              <a:t>Research:</a:t>
            </a:r>
          </a:p>
        </p:txBody>
      </p:sp>
      <p:sp>
        <p:nvSpPr>
          <p:cNvPr id="6" name="Rectangle 5"/>
          <p:cNvSpPr/>
          <p:nvPr/>
        </p:nvSpPr>
        <p:spPr>
          <a:xfrm>
            <a:off x="128441" y="1034647"/>
            <a:ext cx="11904637" cy="1107996"/>
          </a:xfrm>
          <a:prstGeom prst="rect">
            <a:avLst/>
          </a:prstGeom>
        </p:spPr>
        <p:txBody>
          <a:bodyPr wrap="square">
            <a:spAutoFit/>
          </a:bodyPr>
          <a:lstStyle/>
          <a:p>
            <a:r>
              <a:rPr lang="en-US" sz="2400" b="0" i="0" dirty="0">
                <a:solidFill>
                  <a:srgbClr val="000000"/>
                </a:solidFill>
                <a:effectLst/>
              </a:rPr>
              <a:t>Dormant Season Grazing as a Means to Reduce the Negative Impacts of </a:t>
            </a:r>
            <a:r>
              <a:rPr lang="en-US" sz="2400" b="0" i="0" dirty="0" err="1">
                <a:solidFill>
                  <a:srgbClr val="000000"/>
                </a:solidFill>
                <a:effectLst/>
              </a:rPr>
              <a:t>Medusahead</a:t>
            </a:r>
            <a:r>
              <a:rPr lang="en-US" sz="2400" b="0" i="0" dirty="0">
                <a:solidFill>
                  <a:srgbClr val="000000"/>
                </a:solidFill>
                <a:effectLst/>
              </a:rPr>
              <a:t> and Promote Perennial Vegetation in the Sagebrush Steppe</a:t>
            </a:r>
          </a:p>
          <a:p>
            <a:r>
              <a:rPr lang="en-US" dirty="0">
                <a:solidFill>
                  <a:srgbClr val="000000"/>
                </a:solidFill>
              </a:rPr>
              <a:t>William Price, April Hulet, Sergio </a:t>
            </a:r>
            <a:r>
              <a:rPr lang="en-US" dirty="0" err="1">
                <a:solidFill>
                  <a:srgbClr val="000000"/>
                </a:solidFill>
              </a:rPr>
              <a:t>Arispe</a:t>
            </a:r>
            <a:r>
              <a:rPr lang="en-US" dirty="0">
                <a:solidFill>
                  <a:srgbClr val="000000"/>
                </a:solidFill>
              </a:rPr>
              <a:t>, Scott Jensen, and Eva Strand</a:t>
            </a:r>
            <a:endParaRPr lang="en-US" dirty="0"/>
          </a:p>
        </p:txBody>
      </p:sp>
      <p:sp>
        <p:nvSpPr>
          <p:cNvPr id="11" name="TextBox 10">
            <a:extLst>
              <a:ext uri="{FF2B5EF4-FFF2-40B4-BE49-F238E27FC236}">
                <a16:creationId xmlns:a16="http://schemas.microsoft.com/office/drawing/2014/main" id="{2182D2FB-A98F-41F0-95E1-03C5A349E04D}"/>
              </a:ext>
            </a:extLst>
          </p:cNvPr>
          <p:cNvSpPr txBox="1"/>
          <p:nvPr/>
        </p:nvSpPr>
        <p:spPr>
          <a:xfrm>
            <a:off x="41261" y="5403902"/>
            <a:ext cx="3643962" cy="523220"/>
          </a:xfrm>
          <a:prstGeom prst="rect">
            <a:avLst/>
          </a:prstGeom>
          <a:noFill/>
        </p:spPr>
        <p:txBody>
          <a:bodyPr wrap="square" rtlCol="0">
            <a:spAutoFit/>
          </a:bodyPr>
          <a:lstStyle/>
          <a:p>
            <a:r>
              <a:rPr lang="en-US" sz="1400" dirty="0"/>
              <a:t>Study Site: Three Fingers Allotment (56,170 ha) in Southeast Oregon.</a:t>
            </a:r>
            <a:endParaRPr lang="en-US" sz="1400" i="1" dirty="0"/>
          </a:p>
        </p:txBody>
      </p:sp>
      <p:sp>
        <p:nvSpPr>
          <p:cNvPr id="12" name="TextBox 11">
            <a:extLst>
              <a:ext uri="{FF2B5EF4-FFF2-40B4-BE49-F238E27FC236}">
                <a16:creationId xmlns:a16="http://schemas.microsoft.com/office/drawing/2014/main" id="{2182D2FB-A98F-41F0-95E1-03C5A349E04D}"/>
              </a:ext>
            </a:extLst>
          </p:cNvPr>
          <p:cNvSpPr txBox="1"/>
          <p:nvPr/>
        </p:nvSpPr>
        <p:spPr>
          <a:xfrm>
            <a:off x="3685223" y="5415293"/>
            <a:ext cx="4114940" cy="307777"/>
          </a:xfrm>
          <a:prstGeom prst="rect">
            <a:avLst/>
          </a:prstGeom>
          <a:noFill/>
        </p:spPr>
        <p:txBody>
          <a:bodyPr wrap="square" rtlCol="0">
            <a:spAutoFit/>
          </a:bodyPr>
          <a:lstStyle/>
          <a:p>
            <a:r>
              <a:rPr lang="en-US" sz="1400" dirty="0"/>
              <a:t>Newly germinated </a:t>
            </a:r>
            <a:r>
              <a:rPr lang="en-US" sz="1400" dirty="0" err="1"/>
              <a:t>medusahead</a:t>
            </a:r>
            <a:r>
              <a:rPr lang="en-US" sz="1400" dirty="0"/>
              <a:t> in October 2019.</a:t>
            </a:r>
            <a:endParaRPr lang="en-US" sz="1400" i="1" dirty="0"/>
          </a:p>
        </p:txBody>
      </p:sp>
      <p:sp>
        <p:nvSpPr>
          <p:cNvPr id="13" name="TextBox 12">
            <a:extLst>
              <a:ext uri="{FF2B5EF4-FFF2-40B4-BE49-F238E27FC236}">
                <a16:creationId xmlns:a16="http://schemas.microsoft.com/office/drawing/2014/main" id="{2182D2FB-A98F-41F0-95E1-03C5A349E04D}"/>
              </a:ext>
            </a:extLst>
          </p:cNvPr>
          <p:cNvSpPr txBox="1"/>
          <p:nvPr/>
        </p:nvSpPr>
        <p:spPr>
          <a:xfrm>
            <a:off x="7918138" y="5415293"/>
            <a:ext cx="4114940" cy="307777"/>
          </a:xfrm>
          <a:prstGeom prst="rect">
            <a:avLst/>
          </a:prstGeom>
          <a:noFill/>
        </p:spPr>
        <p:txBody>
          <a:bodyPr wrap="square" rtlCol="0">
            <a:spAutoFit/>
          </a:bodyPr>
          <a:lstStyle/>
          <a:p>
            <a:r>
              <a:rPr lang="en-US" sz="1400" dirty="0"/>
              <a:t>Cattle grazing </a:t>
            </a:r>
            <a:r>
              <a:rPr lang="en-US" sz="1400" dirty="0" err="1"/>
              <a:t>medusahead</a:t>
            </a:r>
            <a:r>
              <a:rPr lang="en-US" sz="1400" dirty="0"/>
              <a:t> in October 2019.</a:t>
            </a:r>
            <a:endParaRPr lang="en-US" sz="1400" i="1" dirty="0"/>
          </a:p>
        </p:txBody>
      </p:sp>
      <p:sp>
        <p:nvSpPr>
          <p:cNvPr id="14" name="TextBox 13"/>
          <p:cNvSpPr txBox="1"/>
          <p:nvPr/>
        </p:nvSpPr>
        <p:spPr>
          <a:xfrm>
            <a:off x="100237" y="6425104"/>
            <a:ext cx="11574684" cy="369332"/>
          </a:xfrm>
          <a:prstGeom prst="rect">
            <a:avLst/>
          </a:prstGeom>
          <a:noFill/>
        </p:spPr>
        <p:txBody>
          <a:bodyPr wrap="square" rtlCol="0">
            <a:spAutoFit/>
          </a:bodyPr>
          <a:lstStyle/>
          <a:p>
            <a:r>
              <a:rPr lang="en-US" dirty="0"/>
              <a:t>Partners: Oregon State University, Boise State University, University of Nevada-Reno, BLM Vale District</a:t>
            </a: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0489103"/>
      </p:ext>
    </p:extLst>
  </p:cSld>
  <p:clrMapOvr>
    <a:masterClrMapping/>
  </p:clrMapOvr>
  <mc:AlternateContent xmlns:mc="http://schemas.openxmlformats.org/markup-compatibility/2006" xmlns:p14="http://schemas.microsoft.com/office/powerpoint/2010/main">
    <mc:Choice Requires="p14">
      <p:transition spd="slow" p14:dur="2000" advTm="48133"/>
    </mc:Choice>
    <mc:Fallback xmlns="">
      <p:transition spd="slow" advTm="48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22860"/>
            <a:ext cx="12192000" cy="548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4962" y="428079"/>
            <a:ext cx="7492753" cy="584775"/>
          </a:xfrm>
          <a:prstGeom prst="rect">
            <a:avLst/>
          </a:prstGeom>
          <a:noFill/>
        </p:spPr>
        <p:txBody>
          <a:bodyPr wrap="square" rtlCol="0">
            <a:spAutoFit/>
          </a:bodyPr>
          <a:lstStyle/>
          <a:p>
            <a:r>
              <a:rPr lang="en-US" sz="3200" b="1" dirty="0">
                <a:solidFill>
                  <a:schemeClr val="bg1"/>
                </a:solidFill>
              </a:rPr>
              <a:t>Extension:</a:t>
            </a:r>
          </a:p>
        </p:txBody>
      </p:sp>
      <p:sp>
        <p:nvSpPr>
          <p:cNvPr id="4" name="Rectangle 3"/>
          <p:cNvSpPr/>
          <p:nvPr/>
        </p:nvSpPr>
        <p:spPr>
          <a:xfrm>
            <a:off x="128441" y="1034647"/>
            <a:ext cx="11904637" cy="830997"/>
          </a:xfrm>
          <a:prstGeom prst="rect">
            <a:avLst/>
          </a:prstGeom>
        </p:spPr>
        <p:txBody>
          <a:bodyPr wrap="square">
            <a:spAutoFit/>
          </a:bodyPr>
          <a:lstStyle/>
          <a:p>
            <a:r>
              <a:rPr lang="en-US" sz="2400" b="0" i="0" dirty="0">
                <a:solidFill>
                  <a:srgbClr val="000000"/>
                </a:solidFill>
                <a:effectLst/>
              </a:rPr>
              <a:t>Dormant Season Grazing as a Means to Reduce the Negative Impacts of </a:t>
            </a:r>
            <a:r>
              <a:rPr lang="en-US" sz="2400" b="0" i="0" dirty="0" err="1">
                <a:solidFill>
                  <a:srgbClr val="000000"/>
                </a:solidFill>
                <a:effectLst/>
              </a:rPr>
              <a:t>Medusahead</a:t>
            </a:r>
            <a:r>
              <a:rPr lang="en-US" sz="2400" b="0" i="0" dirty="0">
                <a:solidFill>
                  <a:srgbClr val="000000"/>
                </a:solidFill>
                <a:effectLst/>
              </a:rPr>
              <a:t> and Promote Perennial Vegetation in the Sagebrush Steppe</a:t>
            </a:r>
          </a:p>
        </p:txBody>
      </p:sp>
      <p:sp>
        <p:nvSpPr>
          <p:cNvPr id="5" name="TextBox 4"/>
          <p:cNvSpPr txBox="1"/>
          <p:nvPr/>
        </p:nvSpPr>
        <p:spPr>
          <a:xfrm>
            <a:off x="100237" y="6425104"/>
            <a:ext cx="11574684" cy="369332"/>
          </a:xfrm>
          <a:prstGeom prst="rect">
            <a:avLst/>
          </a:prstGeom>
          <a:noFill/>
        </p:spPr>
        <p:txBody>
          <a:bodyPr wrap="square" rtlCol="0">
            <a:spAutoFit/>
          </a:bodyPr>
          <a:lstStyle/>
          <a:p>
            <a:r>
              <a:rPr lang="en-US" dirty="0"/>
              <a:t>Partners: Oregon State University, Boise State University, University of Nevada-Reno, BLM Vale District</a:t>
            </a:r>
          </a:p>
        </p:txBody>
      </p:sp>
      <p:pic>
        <p:nvPicPr>
          <p:cNvPr id="7" name="Picture 6"/>
          <p:cNvPicPr>
            <a:picLocks noChangeAspect="1"/>
          </p:cNvPicPr>
          <p:nvPr/>
        </p:nvPicPr>
        <p:blipFill rotWithShape="1">
          <a:blip r:embed="rId6"/>
          <a:srcRect l="67524" t="15724" r="22057" b="64782"/>
          <a:stretch/>
        </p:blipFill>
        <p:spPr>
          <a:xfrm>
            <a:off x="334318" y="2447495"/>
            <a:ext cx="2037144" cy="2143872"/>
          </a:xfrm>
          <a:prstGeom prst="rect">
            <a:avLst/>
          </a:prstGeom>
        </p:spPr>
      </p:pic>
      <p:sp>
        <p:nvSpPr>
          <p:cNvPr id="8" name="TextBox 7"/>
          <p:cNvSpPr txBox="1"/>
          <p:nvPr/>
        </p:nvSpPr>
        <p:spPr>
          <a:xfrm>
            <a:off x="2336735" y="2736188"/>
            <a:ext cx="9303459" cy="461665"/>
          </a:xfrm>
          <a:prstGeom prst="rect">
            <a:avLst/>
          </a:prstGeom>
          <a:noFill/>
        </p:spPr>
        <p:txBody>
          <a:bodyPr wrap="square" rtlCol="0">
            <a:spAutoFit/>
          </a:bodyPr>
          <a:lstStyle/>
          <a:p>
            <a:r>
              <a:rPr lang="en-US" sz="2400" b="1" dirty="0"/>
              <a:t>Google Earth Pro/GIS Hybrid Course: Enhancing Rangeland Awareness</a:t>
            </a:r>
          </a:p>
        </p:txBody>
      </p:sp>
      <p:sp>
        <p:nvSpPr>
          <p:cNvPr id="9" name="TextBox 8"/>
          <p:cNvSpPr txBox="1"/>
          <p:nvPr/>
        </p:nvSpPr>
        <p:spPr>
          <a:xfrm>
            <a:off x="2961766" y="3268984"/>
            <a:ext cx="8678427" cy="923330"/>
          </a:xfrm>
          <a:prstGeom prst="rect">
            <a:avLst/>
          </a:prstGeom>
          <a:noFill/>
        </p:spPr>
        <p:txBody>
          <a:bodyPr wrap="square" rtlCol="0">
            <a:spAutoFit/>
          </a:bodyPr>
          <a:lstStyle/>
          <a:p>
            <a:pPr marL="285750" indent="-285750">
              <a:buFont typeface="Arial" panose="020B0604020202020204" pitchFamily="34" charset="0"/>
              <a:buChar char="•"/>
            </a:pPr>
            <a:r>
              <a:rPr lang="en-US" dirty="0"/>
              <a:t>Map your ranch or public rangeland</a:t>
            </a:r>
          </a:p>
          <a:p>
            <a:pPr marL="285750" indent="-285750">
              <a:buFont typeface="Arial" panose="020B0604020202020204" pitchFamily="34" charset="0"/>
              <a:buChar char="•"/>
            </a:pPr>
            <a:r>
              <a:rPr lang="en-US" dirty="0"/>
              <a:t>Use mapping technologies</a:t>
            </a:r>
          </a:p>
          <a:p>
            <a:pPr marL="285750" indent="-285750">
              <a:buFont typeface="Arial" panose="020B0604020202020204" pitchFamily="34" charset="0"/>
              <a:buChar char="•"/>
            </a:pPr>
            <a:r>
              <a:rPr lang="en-US" dirty="0"/>
              <a:t>Assess range health (Threat-Based Land Management and Photo Monitoring)</a:t>
            </a:r>
          </a:p>
        </p:txBody>
      </p:sp>
      <p:sp>
        <p:nvSpPr>
          <p:cNvPr id="10" name="Rectangle 9"/>
          <p:cNvSpPr/>
          <p:nvPr/>
        </p:nvSpPr>
        <p:spPr>
          <a:xfrm>
            <a:off x="2961766" y="4884629"/>
            <a:ext cx="8555932" cy="646331"/>
          </a:xfrm>
          <a:prstGeom prst="rect">
            <a:avLst/>
          </a:prstGeom>
        </p:spPr>
        <p:txBody>
          <a:bodyPr wrap="none">
            <a:spAutoFit/>
          </a:bodyPr>
          <a:lstStyle/>
          <a:p>
            <a:pPr marL="285750" indent="-285750">
              <a:buFont typeface="Arial" panose="020B0604020202020204" pitchFamily="34" charset="0"/>
              <a:buChar char="•"/>
            </a:pPr>
            <a:r>
              <a:rPr lang="en-US" dirty="0">
                <a:hlinkClick r:id="rId7"/>
              </a:rPr>
              <a:t>https://media.oregonstate.edu/media/t/1_6gdnidrg</a:t>
            </a:r>
            <a:endParaRPr lang="en-US" dirty="0"/>
          </a:p>
          <a:p>
            <a:pPr marL="285750" indent="-285750">
              <a:buFont typeface="Arial" panose="020B0604020202020204" pitchFamily="34" charset="0"/>
              <a:buChar char="•"/>
            </a:pPr>
            <a:r>
              <a:rPr lang="en-US" dirty="0">
                <a:hlinkClick r:id="rId8"/>
              </a:rPr>
              <a:t>https://catalog.extension.oregonstate.edu/sites/catalog/files/project/pdf/pnw722.pdf</a:t>
            </a:r>
            <a:endParaRPr lang="en-US" dirty="0"/>
          </a:p>
        </p:txBody>
      </p:sp>
      <p:sp>
        <p:nvSpPr>
          <p:cNvPr id="11" name="TextBox 10"/>
          <p:cNvSpPr txBox="1"/>
          <p:nvPr/>
        </p:nvSpPr>
        <p:spPr>
          <a:xfrm>
            <a:off x="2371462" y="4529874"/>
            <a:ext cx="9303459" cy="369332"/>
          </a:xfrm>
          <a:prstGeom prst="rect">
            <a:avLst/>
          </a:prstGeom>
          <a:noFill/>
        </p:spPr>
        <p:txBody>
          <a:bodyPr wrap="square" rtlCol="0">
            <a:spAutoFit/>
          </a:bodyPr>
          <a:lstStyle/>
          <a:p>
            <a:r>
              <a:rPr lang="en-US" b="1" dirty="0"/>
              <a:t>More Details, visit:</a:t>
            </a: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69105395"/>
      </p:ext>
    </p:extLst>
  </p:cSld>
  <p:clrMapOvr>
    <a:masterClrMapping/>
  </p:clrMapOvr>
  <mc:AlternateContent xmlns:mc="http://schemas.openxmlformats.org/markup-compatibility/2006" xmlns:p14="http://schemas.microsoft.com/office/powerpoint/2010/main">
    <mc:Choice Requires="p14">
      <p:transition spd="slow" p14:dur="2000" advTm="51438"/>
    </mc:Choice>
    <mc:Fallback xmlns="">
      <p:transition spd="slow" advTm="51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3"/>
                </p:tgtEl>
              </p:cMediaNode>
            </p:audio>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22860"/>
            <a:ext cx="12192000" cy="548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4962" y="428079"/>
            <a:ext cx="7492753" cy="584775"/>
          </a:xfrm>
          <a:prstGeom prst="rect">
            <a:avLst/>
          </a:prstGeom>
          <a:noFill/>
        </p:spPr>
        <p:txBody>
          <a:bodyPr wrap="square" rtlCol="0">
            <a:spAutoFit/>
          </a:bodyPr>
          <a:lstStyle/>
          <a:p>
            <a:r>
              <a:rPr lang="en-US" sz="3200" b="1" dirty="0">
                <a:solidFill>
                  <a:schemeClr val="bg1"/>
                </a:solidFill>
              </a:rPr>
              <a:t>Research:</a:t>
            </a:r>
          </a:p>
        </p:txBody>
      </p:sp>
      <p:sp>
        <p:nvSpPr>
          <p:cNvPr id="4" name="Rectangle 3"/>
          <p:cNvSpPr/>
          <p:nvPr/>
        </p:nvSpPr>
        <p:spPr>
          <a:xfrm>
            <a:off x="134962" y="1155522"/>
            <a:ext cx="11780520" cy="783869"/>
          </a:xfrm>
          <a:prstGeom prst="rect">
            <a:avLst/>
          </a:prstGeom>
        </p:spPr>
        <p:txBody>
          <a:bodyPr wrap="square">
            <a:spAutoFit/>
          </a:bodyPr>
          <a:lstStyle/>
          <a:p>
            <a:pPr>
              <a:lnSpc>
                <a:spcPct val="107000"/>
              </a:lnSpc>
            </a:pPr>
            <a:r>
              <a:rPr lang="en-US" sz="2400" dirty="0">
                <a:effectLst/>
                <a:latin typeface="Calibri" panose="020F0502020204030204" pitchFamily="34" charset="0"/>
                <a:ea typeface="Calibri" panose="020F0502020204030204" pitchFamily="34" charset="0"/>
                <a:cs typeface="Calibri" panose="020F0502020204030204" pitchFamily="34" charset="0"/>
              </a:rPr>
              <a:t>Dormant Season Grazing to Reduce </a:t>
            </a:r>
            <a:r>
              <a:rPr lang="en-US" sz="2400" dirty="0" err="1">
                <a:effectLst/>
                <a:latin typeface="Calibri" panose="020F0502020204030204" pitchFamily="34" charset="0"/>
                <a:ea typeface="Calibri" panose="020F0502020204030204" pitchFamily="34" charset="0"/>
                <a:cs typeface="Calibri" panose="020F0502020204030204" pitchFamily="34" charset="0"/>
              </a:rPr>
              <a:t>Cheatgrass</a:t>
            </a:r>
            <a:r>
              <a:rPr lang="en-US" sz="2400" dirty="0">
                <a:effectLst/>
                <a:latin typeface="Calibri" panose="020F0502020204030204" pitchFamily="34" charset="0"/>
                <a:ea typeface="Calibri" panose="020F0502020204030204" pitchFamily="34" charset="0"/>
                <a:cs typeface="Calibri" panose="020F0502020204030204" pitchFamily="34" charset="0"/>
              </a:rPr>
              <a:t> and Promote Perennial Bunchgrasses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effectLst/>
                <a:latin typeface="Calibri" panose="020F0502020204030204" pitchFamily="34" charset="0"/>
                <a:ea typeface="Calibri" panose="020F0502020204030204" pitchFamily="34" charset="0"/>
                <a:cs typeface="Calibri" panose="020F0502020204030204" pitchFamily="34" charset="0"/>
              </a:rPr>
              <a:t>April Hulet, Katie Lee, Karen </a:t>
            </a:r>
            <a:r>
              <a:rPr lang="en-US" dirty="0" err="1">
                <a:effectLst/>
                <a:latin typeface="Calibri" panose="020F0502020204030204" pitchFamily="34" charset="0"/>
                <a:ea typeface="Calibri" panose="020F0502020204030204" pitchFamily="34" charset="0"/>
                <a:cs typeface="Calibri" panose="020F0502020204030204" pitchFamily="34" charset="0"/>
              </a:rPr>
              <a:t>Launchbaugh</a:t>
            </a:r>
            <a:r>
              <a:rPr lang="en-US" dirty="0">
                <a:effectLst/>
                <a:latin typeface="Calibri" panose="020F0502020204030204" pitchFamily="34" charset="0"/>
                <a:ea typeface="Calibri" panose="020F0502020204030204" pitchFamily="34" charset="0"/>
                <a:cs typeface="Calibri" panose="020F0502020204030204" pitchFamily="34" charset="0"/>
              </a:rPr>
              <a:t>, Jim Sprinkle, and Eric </a:t>
            </a:r>
            <a:r>
              <a:rPr lang="en-US" dirty="0" err="1">
                <a:effectLst/>
                <a:latin typeface="Calibri" panose="020F0502020204030204" pitchFamily="34" charset="0"/>
                <a:ea typeface="Calibri" panose="020F0502020204030204" pitchFamily="34" charset="0"/>
                <a:cs typeface="Calibri" panose="020F0502020204030204" pitchFamily="34" charset="0"/>
              </a:rPr>
              <a:t>Winford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100237" y="6425104"/>
            <a:ext cx="11574684" cy="369332"/>
          </a:xfrm>
          <a:prstGeom prst="rect">
            <a:avLst/>
          </a:prstGeom>
          <a:noFill/>
        </p:spPr>
        <p:txBody>
          <a:bodyPr wrap="square" rtlCol="0">
            <a:spAutoFit/>
          </a:bodyPr>
          <a:lstStyle/>
          <a:p>
            <a:r>
              <a:rPr lang="en-US" dirty="0"/>
              <a:t>Partners: Caribou-</a:t>
            </a:r>
            <a:r>
              <a:rPr lang="en-US" dirty="0" err="1"/>
              <a:t>Traghee</a:t>
            </a:r>
            <a:r>
              <a:rPr lang="en-US" dirty="0"/>
              <a:t> National Forest</a:t>
            </a:r>
          </a:p>
        </p:txBody>
      </p:sp>
      <p:pic>
        <p:nvPicPr>
          <p:cNvPr id="6" name="Picture 5"/>
          <p:cNvPicPr>
            <a:picLocks noChangeAspect="1"/>
          </p:cNvPicPr>
          <p:nvPr/>
        </p:nvPicPr>
        <p:blipFill>
          <a:blip r:embed="rId6"/>
          <a:stretch>
            <a:fillRect/>
          </a:stretch>
        </p:blipFill>
        <p:spPr>
          <a:xfrm>
            <a:off x="226413" y="2129362"/>
            <a:ext cx="5969379" cy="3102395"/>
          </a:xfrm>
          <a:prstGeom prst="rect">
            <a:avLst/>
          </a:prstGeom>
          <a:ln>
            <a:solidFill>
              <a:schemeClr val="tx1"/>
            </a:solidFill>
          </a:ln>
        </p:spPr>
      </p:pic>
      <p:pic>
        <p:nvPicPr>
          <p:cNvPr id="7" name="Picture 6"/>
          <p:cNvPicPr>
            <a:picLocks noChangeAspect="1"/>
          </p:cNvPicPr>
          <p:nvPr/>
        </p:nvPicPr>
        <p:blipFill>
          <a:blip r:embed="rId7"/>
          <a:stretch>
            <a:fillRect/>
          </a:stretch>
        </p:blipFill>
        <p:spPr>
          <a:xfrm>
            <a:off x="6343311" y="2008155"/>
            <a:ext cx="2568808" cy="3223602"/>
          </a:xfrm>
          <a:prstGeom prst="rect">
            <a:avLst/>
          </a:prstGeom>
        </p:spPr>
      </p:pic>
      <p:sp>
        <p:nvSpPr>
          <p:cNvPr id="8" name="Rectangle 7"/>
          <p:cNvSpPr/>
          <p:nvPr/>
        </p:nvSpPr>
        <p:spPr>
          <a:xfrm>
            <a:off x="8275756" y="5064918"/>
            <a:ext cx="3639726" cy="1475404"/>
          </a:xfrm>
          <a:prstGeom prst="rect">
            <a:avLst/>
          </a:prstGeom>
        </p:spPr>
        <p:txBody>
          <a:bodyPr wrap="square">
            <a:spAutoFit/>
          </a:bodyPr>
          <a:lstStyle/>
          <a:p>
            <a:pPr marL="285750" marR="0" indent="-28575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Calibri" panose="020F0502020204030204" pitchFamily="34" charset="0"/>
              </a:rPr>
              <a:t>Plant physiology &gt;  </a:t>
            </a:r>
          </a:p>
          <a:p>
            <a:pPr marR="0">
              <a:lnSpc>
                <a:spcPct val="107000"/>
              </a:lnSpc>
              <a:spcBef>
                <a:spcPts val="0"/>
              </a:spcBef>
              <a:spcAft>
                <a:spcPts val="0"/>
              </a:spcAft>
            </a:pPr>
            <a:r>
              <a:rPr lang="en-US" sz="2800" dirty="0">
                <a:latin typeface="Calibri" panose="020F0502020204030204" pitchFamily="34" charset="0"/>
                <a:ea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Soil moisture/temperature</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07000"/>
              </a:lnSpc>
              <a:spcBef>
                <a:spcPts val="0"/>
              </a:spcBef>
              <a:spcAft>
                <a:spcPts val="0"/>
              </a:spcAft>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Economic Outcomes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479994087"/>
      </p:ext>
    </p:extLst>
  </p:cSld>
  <p:clrMapOvr>
    <a:masterClrMapping/>
  </p:clrMapOvr>
  <mc:AlternateContent xmlns:mc="http://schemas.openxmlformats.org/markup-compatibility/2006" xmlns:p14="http://schemas.microsoft.com/office/powerpoint/2010/main">
    <mc:Choice Requires="p14">
      <p:transition spd="slow" p14:dur="2000" advTm="80710"/>
    </mc:Choice>
    <mc:Fallback xmlns="">
      <p:transition spd="slow" advTm="80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1920"/>
            <a:ext cx="12192000" cy="548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4962" y="127139"/>
            <a:ext cx="7492753" cy="584775"/>
          </a:xfrm>
          <a:prstGeom prst="rect">
            <a:avLst/>
          </a:prstGeom>
          <a:noFill/>
        </p:spPr>
        <p:txBody>
          <a:bodyPr wrap="square" rtlCol="0">
            <a:spAutoFit/>
          </a:bodyPr>
          <a:lstStyle/>
          <a:p>
            <a:r>
              <a:rPr lang="en-US" sz="3200" b="1" dirty="0">
                <a:solidFill>
                  <a:schemeClr val="bg1"/>
                </a:solidFill>
              </a:rPr>
              <a:t>Research/Education:</a:t>
            </a:r>
          </a:p>
        </p:txBody>
      </p:sp>
      <p:pic>
        <p:nvPicPr>
          <p:cNvPr id="8" name="Picture 7"/>
          <p:cNvPicPr>
            <a:picLocks noChangeAspect="1"/>
          </p:cNvPicPr>
          <p:nvPr/>
        </p:nvPicPr>
        <p:blipFill rotWithShape="1">
          <a:blip r:embed="rId6"/>
          <a:srcRect l="1243" t="15315" r="17585" b="5744"/>
          <a:stretch/>
        </p:blipFill>
        <p:spPr>
          <a:xfrm>
            <a:off x="303107" y="2259612"/>
            <a:ext cx="5886055" cy="3219943"/>
          </a:xfrm>
          <a:prstGeom prst="rect">
            <a:avLst/>
          </a:prstGeom>
        </p:spPr>
      </p:pic>
      <p:sp>
        <p:nvSpPr>
          <p:cNvPr id="9" name="Rectangle 8"/>
          <p:cNvSpPr/>
          <p:nvPr/>
        </p:nvSpPr>
        <p:spPr>
          <a:xfrm>
            <a:off x="718390" y="5623619"/>
            <a:ext cx="5055487" cy="369332"/>
          </a:xfrm>
          <a:prstGeom prst="rect">
            <a:avLst/>
          </a:prstGeom>
        </p:spPr>
        <p:txBody>
          <a:bodyPr wrap="none">
            <a:spAutoFit/>
          </a:bodyPr>
          <a:lstStyle/>
          <a:p>
            <a:r>
              <a:rPr lang="en-US" dirty="0">
                <a:hlinkClick r:id="rId7"/>
              </a:rPr>
              <a:t>https://landpotential.org/landpks-the-app/landpks/</a:t>
            </a:r>
            <a:endParaRPr lang="en-US" dirty="0"/>
          </a:p>
        </p:txBody>
      </p:sp>
      <p:sp>
        <p:nvSpPr>
          <p:cNvPr id="10" name="TextBox 9"/>
          <p:cNvSpPr txBox="1"/>
          <p:nvPr/>
        </p:nvSpPr>
        <p:spPr>
          <a:xfrm>
            <a:off x="7240596" y="2458133"/>
            <a:ext cx="4792482" cy="461665"/>
          </a:xfrm>
          <a:prstGeom prst="rect">
            <a:avLst/>
          </a:prstGeom>
          <a:noFill/>
        </p:spPr>
        <p:txBody>
          <a:bodyPr wrap="square" rtlCol="0">
            <a:spAutoFit/>
          </a:bodyPr>
          <a:lstStyle/>
          <a:p>
            <a:r>
              <a:rPr lang="en-US" sz="2400" b="1" dirty="0"/>
              <a:t>Rangeland Monitoring Workshops</a:t>
            </a:r>
          </a:p>
        </p:txBody>
      </p:sp>
      <p:sp>
        <p:nvSpPr>
          <p:cNvPr id="11" name="Rectangle 10"/>
          <p:cNvSpPr/>
          <p:nvPr/>
        </p:nvSpPr>
        <p:spPr>
          <a:xfrm>
            <a:off x="128441" y="768425"/>
            <a:ext cx="11904637" cy="1138773"/>
          </a:xfrm>
          <a:prstGeom prst="rect">
            <a:avLst/>
          </a:prstGeom>
        </p:spPr>
        <p:txBody>
          <a:bodyPr wrap="square">
            <a:spAutoFit/>
          </a:bodyPr>
          <a:lstStyle/>
          <a:p>
            <a:r>
              <a:rPr lang="en-US" sz="2400" b="0" i="0" dirty="0">
                <a:solidFill>
                  <a:srgbClr val="000000"/>
                </a:solidFill>
                <a:effectLst/>
              </a:rPr>
              <a:t>Supporting outcome-based management on private &amp; public rangelands: training agricultural professionals on monitoring techniques</a:t>
            </a:r>
          </a:p>
          <a:p>
            <a:r>
              <a:rPr lang="en-US" dirty="0">
                <a:solidFill>
                  <a:srgbClr val="000000"/>
                </a:solidFill>
              </a:rPr>
              <a:t>Jason Karl, Eric </a:t>
            </a:r>
            <a:r>
              <a:rPr lang="en-US" dirty="0" err="1">
                <a:solidFill>
                  <a:srgbClr val="000000"/>
                </a:solidFill>
              </a:rPr>
              <a:t>Winford</a:t>
            </a:r>
            <a:r>
              <a:rPr lang="en-US" dirty="0">
                <a:solidFill>
                  <a:srgbClr val="000000"/>
                </a:solidFill>
              </a:rPr>
              <a:t>, April Hulet, Amy </a:t>
            </a:r>
            <a:r>
              <a:rPr lang="en-US" dirty="0" err="1">
                <a:solidFill>
                  <a:srgbClr val="000000"/>
                </a:solidFill>
              </a:rPr>
              <a:t>Quandt</a:t>
            </a:r>
            <a:r>
              <a:rPr lang="en-US" dirty="0">
                <a:solidFill>
                  <a:srgbClr val="000000"/>
                </a:solidFill>
              </a:rPr>
              <a:t>, and Jeff Herrick</a:t>
            </a:r>
            <a:endParaRPr lang="en-US" b="0" i="0" dirty="0">
              <a:solidFill>
                <a:srgbClr val="000000"/>
              </a:solidFill>
              <a:effectLst/>
            </a:endParaRPr>
          </a:p>
        </p:txBody>
      </p:sp>
      <p:cxnSp>
        <p:nvCxnSpPr>
          <p:cNvPr id="13" name="Straight Arrow Connector 12"/>
          <p:cNvCxnSpPr/>
          <p:nvPr/>
        </p:nvCxnSpPr>
        <p:spPr>
          <a:xfrm>
            <a:off x="6470249" y="2688966"/>
            <a:ext cx="6481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0236" y="6286202"/>
            <a:ext cx="11932841" cy="584775"/>
          </a:xfrm>
          <a:prstGeom prst="rect">
            <a:avLst/>
          </a:prstGeom>
          <a:noFill/>
        </p:spPr>
        <p:txBody>
          <a:bodyPr wrap="square" rtlCol="0">
            <a:spAutoFit/>
          </a:bodyPr>
          <a:lstStyle/>
          <a:p>
            <a:r>
              <a:rPr lang="en-US" sz="1600" dirty="0"/>
              <a:t>Partners: USDA-ARS, Idaho State Department of Agriculture, Idaho Rangeland Conservation Partnership, Idaho Rangeland Resources Commission, Owyhee Cattlemen’s Association   </a:t>
            </a:r>
          </a:p>
        </p:txBody>
      </p:sp>
      <p:sp>
        <p:nvSpPr>
          <p:cNvPr id="15" name="TextBox 14"/>
          <p:cNvSpPr txBox="1"/>
          <p:nvPr/>
        </p:nvSpPr>
        <p:spPr>
          <a:xfrm>
            <a:off x="7240596" y="2919798"/>
            <a:ext cx="4507708" cy="1200329"/>
          </a:xfrm>
          <a:prstGeom prst="rect">
            <a:avLst/>
          </a:prstGeom>
          <a:noFill/>
        </p:spPr>
        <p:txBody>
          <a:bodyPr wrap="square" rtlCol="0">
            <a:spAutoFit/>
          </a:bodyPr>
          <a:lstStyle/>
          <a:p>
            <a:pPr marL="285750" indent="-285750">
              <a:buFont typeface="Arial" panose="020B0604020202020204" pitchFamily="34" charset="0"/>
              <a:buChar char="•"/>
            </a:pPr>
            <a:r>
              <a:rPr lang="en-US" dirty="0" err="1"/>
              <a:t>LandPKS</a:t>
            </a:r>
            <a:endParaRPr lang="en-US" dirty="0"/>
          </a:p>
          <a:p>
            <a:pPr marL="285750" indent="-285750">
              <a:buFont typeface="Arial" panose="020B0604020202020204" pitchFamily="34" charset="0"/>
              <a:buChar char="•"/>
            </a:pPr>
            <a:r>
              <a:rPr lang="en-US" dirty="0"/>
              <a:t>Survey 123 for ArcGIS*</a:t>
            </a:r>
          </a:p>
          <a:p>
            <a:pPr marL="285750" indent="-285750">
              <a:buFont typeface="Arial" panose="020B0604020202020204" pitchFamily="34" charset="0"/>
              <a:buChar char="•"/>
            </a:pPr>
            <a:r>
              <a:rPr lang="en-US" dirty="0"/>
              <a:t>Utilization Gauge</a:t>
            </a:r>
          </a:p>
          <a:p>
            <a:pPr marL="285750" indent="-285750">
              <a:buFont typeface="Arial" panose="020B0604020202020204" pitchFamily="34" charset="0"/>
              <a:buChar char="•"/>
            </a:pPr>
            <a:r>
              <a:rPr lang="en-US" dirty="0"/>
              <a:t>Soil Survey/ESD</a:t>
            </a:r>
          </a:p>
        </p:txBody>
      </p:sp>
      <p:sp>
        <p:nvSpPr>
          <p:cNvPr id="18" name="TextBox 17"/>
          <p:cNvSpPr txBox="1"/>
          <p:nvPr/>
        </p:nvSpPr>
        <p:spPr>
          <a:xfrm>
            <a:off x="7240594" y="4309149"/>
            <a:ext cx="4792482" cy="461665"/>
          </a:xfrm>
          <a:prstGeom prst="rect">
            <a:avLst/>
          </a:prstGeom>
          <a:noFill/>
        </p:spPr>
        <p:txBody>
          <a:bodyPr wrap="square" rtlCol="0">
            <a:spAutoFit/>
          </a:bodyPr>
          <a:lstStyle/>
          <a:p>
            <a:r>
              <a:rPr lang="en-US" sz="2400" b="1" dirty="0"/>
              <a:t>*Photo Monitoring with Survey123</a:t>
            </a:r>
          </a:p>
        </p:txBody>
      </p:sp>
      <p:sp>
        <p:nvSpPr>
          <p:cNvPr id="19" name="Rectangle 18"/>
          <p:cNvSpPr/>
          <p:nvPr/>
        </p:nvSpPr>
        <p:spPr>
          <a:xfrm>
            <a:off x="7958164" y="4770814"/>
            <a:ext cx="3072572" cy="646331"/>
          </a:xfrm>
          <a:prstGeom prst="rect">
            <a:avLst/>
          </a:prstGeom>
        </p:spPr>
        <p:txBody>
          <a:bodyPr wrap="none">
            <a:spAutoFit/>
          </a:bodyPr>
          <a:lstStyle/>
          <a:p>
            <a:r>
              <a:rPr lang="en-US" dirty="0">
                <a:hlinkClick r:id="rId8"/>
              </a:rPr>
              <a:t>https://youtu.be/545adonP-gg</a:t>
            </a:r>
            <a:endParaRPr lang="en-US" dirty="0"/>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101670585"/>
      </p:ext>
    </p:extLst>
  </p:cSld>
  <p:clrMapOvr>
    <a:masterClrMapping/>
  </p:clrMapOvr>
  <mc:AlternateContent xmlns:mc="http://schemas.openxmlformats.org/markup-compatibility/2006" xmlns:p14="http://schemas.microsoft.com/office/powerpoint/2010/main">
    <mc:Choice Requires="p14">
      <p:transition spd="slow" p14:dur="2000" advTm="58640"/>
    </mc:Choice>
    <mc:Fallback xmlns="">
      <p:transition spd="slow" advTm="58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10" grpId="0"/>
      <p:bldP spid="15"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47224" y="862314"/>
            <a:ext cx="6346142" cy="3298206"/>
          </a:xfrm>
          <a:prstGeom prst="rect">
            <a:avLst/>
          </a:prstGeom>
          <a:ln>
            <a:solidFill>
              <a:schemeClr val="tx1"/>
            </a:solidFill>
          </a:ln>
        </p:spPr>
      </p:pic>
      <p:sp>
        <p:nvSpPr>
          <p:cNvPr id="10" name="Rectangle 9"/>
          <p:cNvSpPr/>
          <p:nvPr/>
        </p:nvSpPr>
        <p:spPr>
          <a:xfrm>
            <a:off x="0" y="121920"/>
            <a:ext cx="12192000" cy="548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4962" y="127139"/>
            <a:ext cx="7492753" cy="584775"/>
          </a:xfrm>
          <a:prstGeom prst="rect">
            <a:avLst/>
          </a:prstGeom>
          <a:noFill/>
        </p:spPr>
        <p:txBody>
          <a:bodyPr wrap="square" rtlCol="0">
            <a:spAutoFit/>
          </a:bodyPr>
          <a:lstStyle/>
          <a:p>
            <a:r>
              <a:rPr lang="en-US" sz="3200" b="1" dirty="0">
                <a:solidFill>
                  <a:schemeClr val="bg1"/>
                </a:solidFill>
              </a:rPr>
              <a:t>Extension/Outreach: IROAM</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l="3442" t="14156" r="85350" b="69264"/>
          <a:stretch>
            <a:fillRect/>
          </a:stretch>
        </p:blipFill>
        <p:spPr bwMode="auto">
          <a:xfrm>
            <a:off x="7826721" y="0"/>
            <a:ext cx="4066194" cy="1724627"/>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4E3B30"/>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Box 11"/>
          <p:cNvSpPr txBox="1"/>
          <p:nvPr/>
        </p:nvSpPr>
        <p:spPr>
          <a:xfrm>
            <a:off x="100237" y="6425104"/>
            <a:ext cx="11574684" cy="369332"/>
          </a:xfrm>
          <a:prstGeom prst="rect">
            <a:avLst/>
          </a:prstGeom>
          <a:noFill/>
        </p:spPr>
        <p:txBody>
          <a:bodyPr wrap="square" rtlCol="0">
            <a:spAutoFit/>
          </a:bodyPr>
          <a:lstStyle/>
          <a:p>
            <a:r>
              <a:rPr lang="en-US" dirty="0"/>
              <a:t>Partners: BLM, USFS, NRCS, Laura Moore Cunningham Foundation, Idaho Soil and Water Conservation Commission.  </a:t>
            </a:r>
          </a:p>
        </p:txBody>
      </p:sp>
      <p:pic>
        <p:nvPicPr>
          <p:cNvPr id="13" name="Picture 12"/>
          <p:cNvPicPr>
            <a:picLocks noChangeAspect="1"/>
          </p:cNvPicPr>
          <p:nvPr/>
        </p:nvPicPr>
        <p:blipFill>
          <a:blip r:embed="rId7"/>
          <a:stretch>
            <a:fillRect/>
          </a:stretch>
        </p:blipFill>
        <p:spPr>
          <a:xfrm>
            <a:off x="6217920" y="1897379"/>
            <a:ext cx="5832439" cy="4374329"/>
          </a:xfrm>
          <a:prstGeom prst="rect">
            <a:avLst/>
          </a:prstGeom>
          <a:ln>
            <a:solidFill>
              <a:schemeClr val="tx1"/>
            </a:solid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88325533"/>
      </p:ext>
    </p:extLst>
  </p:cSld>
  <p:clrMapOvr>
    <a:masterClrMapping/>
  </p:clrMapOvr>
  <mc:AlternateContent xmlns:mc="http://schemas.openxmlformats.org/markup-compatibility/2006" xmlns:p14="http://schemas.microsoft.com/office/powerpoint/2010/main">
    <mc:Choice Requires="p14">
      <p:transition spd="slow" p14:dur="2000" advTm="28889"/>
    </mc:Choice>
    <mc:Fallback xmlns="">
      <p:transition spd="slow" advTm="28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
            <a:ext cx="12192000" cy="548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4962" y="127139"/>
            <a:ext cx="7492753" cy="584775"/>
          </a:xfrm>
          <a:prstGeom prst="rect">
            <a:avLst/>
          </a:prstGeom>
          <a:noFill/>
        </p:spPr>
        <p:txBody>
          <a:bodyPr wrap="square" rtlCol="0">
            <a:spAutoFit/>
          </a:bodyPr>
          <a:lstStyle/>
          <a:p>
            <a:r>
              <a:rPr lang="en-US" sz="3200" b="1" dirty="0">
                <a:solidFill>
                  <a:schemeClr val="bg1"/>
                </a:solidFill>
              </a:rPr>
              <a:t>Extension/Outreach: IROAM</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l="3442" t="14156" r="85350" b="69264"/>
          <a:stretch>
            <a:fillRect/>
          </a:stretch>
        </p:blipFill>
        <p:spPr bwMode="auto">
          <a:xfrm>
            <a:off x="7826721" y="0"/>
            <a:ext cx="4066194" cy="1724627"/>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4E3B30"/>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rotWithShape="1">
          <a:blip r:embed="rId6"/>
          <a:srcRect l="30273" t="19678" r="43559" b="9118"/>
          <a:stretch/>
        </p:blipFill>
        <p:spPr>
          <a:xfrm>
            <a:off x="262374" y="792480"/>
            <a:ext cx="3898145" cy="5966548"/>
          </a:xfrm>
          <a:prstGeom prst="rect">
            <a:avLst/>
          </a:prstGeom>
          <a:ln>
            <a:solidFill>
              <a:schemeClr val="tx1"/>
            </a:solidFill>
          </a:ln>
        </p:spPr>
      </p:pic>
      <p:pic>
        <p:nvPicPr>
          <p:cNvPr id="7" name="Picture 6"/>
          <p:cNvPicPr>
            <a:picLocks noChangeAspect="1"/>
          </p:cNvPicPr>
          <p:nvPr/>
        </p:nvPicPr>
        <p:blipFill rotWithShape="1">
          <a:blip r:embed="rId7"/>
          <a:srcRect l="30491" t="19679" r="43788" b="9817"/>
          <a:stretch/>
        </p:blipFill>
        <p:spPr>
          <a:xfrm>
            <a:off x="4539841" y="1868827"/>
            <a:ext cx="2283224" cy="3520440"/>
          </a:xfrm>
          <a:prstGeom prst="rect">
            <a:avLst/>
          </a:prstGeom>
          <a:ln>
            <a:solidFill>
              <a:schemeClr val="tx1"/>
            </a:solidFill>
          </a:ln>
        </p:spPr>
      </p:pic>
      <p:pic>
        <p:nvPicPr>
          <p:cNvPr id="8" name="Picture 7"/>
          <p:cNvPicPr>
            <a:picLocks noChangeAspect="1"/>
          </p:cNvPicPr>
          <p:nvPr/>
        </p:nvPicPr>
        <p:blipFill rotWithShape="1">
          <a:blip r:embed="rId8"/>
          <a:srcRect l="30896" t="19770" r="44057" b="9706"/>
          <a:stretch/>
        </p:blipFill>
        <p:spPr>
          <a:xfrm>
            <a:off x="7010744" y="1868827"/>
            <a:ext cx="2223075" cy="3521020"/>
          </a:xfrm>
          <a:prstGeom prst="rect">
            <a:avLst/>
          </a:prstGeom>
          <a:ln>
            <a:solidFill>
              <a:schemeClr val="tx1"/>
            </a:solidFill>
          </a:ln>
        </p:spPr>
      </p:pic>
      <p:pic>
        <p:nvPicPr>
          <p:cNvPr id="9" name="Picture 8"/>
          <p:cNvPicPr>
            <a:picLocks noChangeAspect="1"/>
          </p:cNvPicPr>
          <p:nvPr/>
        </p:nvPicPr>
        <p:blipFill rotWithShape="1">
          <a:blip r:embed="rId9"/>
          <a:srcRect l="30933" t="19738" r="43779" b="9537"/>
          <a:stretch/>
        </p:blipFill>
        <p:spPr>
          <a:xfrm>
            <a:off x="9485611" y="1868827"/>
            <a:ext cx="2237688" cy="3520440"/>
          </a:xfrm>
          <a:prstGeom prst="rect">
            <a:avLst/>
          </a:prstGeom>
          <a:ln>
            <a:solidFill>
              <a:schemeClr val="tx1"/>
            </a:solidFill>
          </a:ln>
        </p:spPr>
      </p:pic>
      <p:sp>
        <p:nvSpPr>
          <p:cNvPr id="10" name="Rectangle 9"/>
          <p:cNvSpPr/>
          <p:nvPr/>
        </p:nvSpPr>
        <p:spPr>
          <a:xfrm>
            <a:off x="4397070" y="6037589"/>
            <a:ext cx="7779690" cy="646331"/>
          </a:xfrm>
          <a:prstGeom prst="rect">
            <a:avLst/>
          </a:prstGeom>
        </p:spPr>
        <p:txBody>
          <a:bodyPr wrap="square">
            <a:spAutoFit/>
          </a:bodyPr>
          <a:lstStyle/>
          <a:p>
            <a:r>
              <a:rPr lang="en-US" dirty="0">
                <a:hlinkClick r:id="rId10"/>
              </a:rPr>
              <a:t>https://idrange.org/wp-content/uploads/2019/12/IROAM_WorkBook_Roaming-Range-with-Sage_web.pdf</a:t>
            </a:r>
            <a:endParaRPr lang="en-US" dirty="0"/>
          </a:p>
        </p:txBody>
      </p:sp>
      <p:sp>
        <p:nvSpPr>
          <p:cNvPr id="11" name="TextBox 10"/>
          <p:cNvSpPr txBox="1"/>
          <p:nvPr/>
        </p:nvSpPr>
        <p:spPr>
          <a:xfrm>
            <a:off x="4362710" y="5617278"/>
            <a:ext cx="6274809" cy="461665"/>
          </a:xfrm>
          <a:prstGeom prst="rect">
            <a:avLst/>
          </a:prstGeom>
          <a:noFill/>
        </p:spPr>
        <p:txBody>
          <a:bodyPr wrap="square" rtlCol="0">
            <a:spAutoFit/>
          </a:bodyPr>
          <a:lstStyle/>
          <a:p>
            <a:r>
              <a:rPr lang="en-US" sz="2400" b="1" dirty="0"/>
              <a:t>Roaming the Range with Sage Workbook Link:</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28511038"/>
      </p:ext>
    </p:extLst>
  </p:cSld>
  <p:clrMapOvr>
    <a:masterClrMapping/>
  </p:clrMapOvr>
  <mc:AlternateContent xmlns:mc="http://schemas.openxmlformats.org/markup-compatibility/2006" xmlns:p14="http://schemas.microsoft.com/office/powerpoint/2010/main">
    <mc:Choice Requires="p14">
      <p:transition spd="slow" p14:dur="2000" advTm="33287"/>
    </mc:Choice>
    <mc:Fallback xmlns="">
      <p:transition spd="slow" advTm="33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
            <a:ext cx="12192000" cy="548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4962" y="127139"/>
            <a:ext cx="7492753" cy="584775"/>
          </a:xfrm>
          <a:prstGeom prst="rect">
            <a:avLst/>
          </a:prstGeom>
          <a:noFill/>
        </p:spPr>
        <p:txBody>
          <a:bodyPr wrap="square" rtlCol="0">
            <a:spAutoFit/>
          </a:bodyPr>
          <a:lstStyle/>
          <a:p>
            <a:r>
              <a:rPr lang="en-US" sz="3200" b="1" dirty="0">
                <a:solidFill>
                  <a:schemeClr val="bg1"/>
                </a:solidFill>
              </a:rPr>
              <a:t>Extension/Outreach: IROAM</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l="3442" t="14156" r="85350" b="69264"/>
          <a:stretch>
            <a:fillRect/>
          </a:stretch>
        </p:blipFill>
        <p:spPr bwMode="auto">
          <a:xfrm>
            <a:off x="7826721" y="0"/>
            <a:ext cx="4066194" cy="1724627"/>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4E3B30"/>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rotWithShape="1">
          <a:blip r:embed="rId6"/>
          <a:srcRect l="32499" t="22444" r="41084" b="16519"/>
          <a:stretch/>
        </p:blipFill>
        <p:spPr>
          <a:xfrm>
            <a:off x="350520" y="857483"/>
            <a:ext cx="4500260" cy="5848918"/>
          </a:xfrm>
          <a:prstGeom prst="rect">
            <a:avLst/>
          </a:prstGeom>
          <a:ln>
            <a:solidFill>
              <a:schemeClr val="tx1"/>
            </a:solidFill>
          </a:ln>
        </p:spPr>
      </p:pic>
      <p:sp>
        <p:nvSpPr>
          <p:cNvPr id="6" name="TextBox 5"/>
          <p:cNvSpPr txBox="1"/>
          <p:nvPr/>
        </p:nvSpPr>
        <p:spPr>
          <a:xfrm>
            <a:off x="5049270" y="2072640"/>
            <a:ext cx="6955155" cy="4093428"/>
          </a:xfrm>
          <a:prstGeom prst="rect">
            <a:avLst/>
          </a:prstGeom>
          <a:noFill/>
        </p:spPr>
        <p:txBody>
          <a:bodyPr wrap="square" rtlCol="0">
            <a:spAutoFit/>
          </a:bodyPr>
          <a:lstStyle/>
          <a:p>
            <a:r>
              <a:rPr lang="en-US" sz="2000" b="1" dirty="0"/>
              <a:t>IROAM Curriculum:</a:t>
            </a:r>
          </a:p>
          <a:p>
            <a:pPr marL="285750" indent="-285750">
              <a:buFont typeface="Arial" panose="020B0604020202020204" pitchFamily="34" charset="0"/>
              <a:buChar char="•"/>
            </a:pPr>
            <a:r>
              <a:rPr lang="en-US" sz="2000" dirty="0"/>
              <a:t>Section 1: Introduction to Rangeland—Wild Open Spaces</a:t>
            </a:r>
          </a:p>
          <a:p>
            <a:pPr marL="285750" indent="-285750">
              <a:buFont typeface="Arial" panose="020B0604020202020204" pitchFamily="34" charset="0"/>
              <a:buChar char="•"/>
            </a:pPr>
            <a:r>
              <a:rPr lang="en-US" sz="2000" dirty="0"/>
              <a:t>Section 2: Rangeland Soils—Under the Surface</a:t>
            </a:r>
          </a:p>
          <a:p>
            <a:pPr marL="285750" indent="-285750">
              <a:buFont typeface="Arial" panose="020B0604020202020204" pitchFamily="34" charset="0"/>
              <a:buChar char="•"/>
            </a:pPr>
            <a:r>
              <a:rPr lang="en-US" sz="2000" dirty="0"/>
              <a:t>Section 3: Rangeland Plants</a:t>
            </a:r>
          </a:p>
          <a:p>
            <a:pPr marL="285750" indent="-285750">
              <a:buFont typeface="Arial" panose="020B0604020202020204" pitchFamily="34" charset="0"/>
              <a:buChar char="•"/>
            </a:pPr>
            <a:r>
              <a:rPr lang="en-US" sz="2000" dirty="0"/>
              <a:t>Section 4: Water on the Range</a:t>
            </a:r>
          </a:p>
          <a:p>
            <a:pPr marL="285750" indent="-285750">
              <a:buFont typeface="Arial" panose="020B0604020202020204" pitchFamily="34" charset="0"/>
              <a:buChar char="•"/>
            </a:pPr>
            <a:r>
              <a:rPr lang="en-US" sz="2000" dirty="0"/>
              <a:t>Section 5: Home on the Range—Wildlife and Livestock</a:t>
            </a:r>
          </a:p>
          <a:p>
            <a:pPr marL="285750" indent="-285750">
              <a:buFont typeface="Arial" panose="020B0604020202020204" pitchFamily="34" charset="0"/>
              <a:buChar char="•"/>
            </a:pPr>
            <a:r>
              <a:rPr lang="en-US" sz="2000" dirty="0"/>
              <a:t>Section 6: Fire on the Range</a:t>
            </a:r>
          </a:p>
          <a:p>
            <a:pPr marL="285750" indent="-285750">
              <a:buFont typeface="Arial" panose="020B0604020202020204" pitchFamily="34" charset="0"/>
              <a:buChar char="•"/>
            </a:pPr>
            <a:r>
              <a:rPr lang="en-US" sz="2000" dirty="0"/>
              <a:t>Section 7: Plant and Animal Interactions</a:t>
            </a:r>
          </a:p>
          <a:p>
            <a:pPr marL="285750" indent="-285750">
              <a:buFont typeface="Arial" panose="020B0604020202020204" pitchFamily="34" charset="0"/>
              <a:buChar char="•"/>
            </a:pPr>
            <a:endParaRPr lang="en-US" sz="2000" dirty="0"/>
          </a:p>
          <a:p>
            <a:r>
              <a:rPr lang="en-US" sz="2000" b="1" dirty="0"/>
              <a:t>Putting it all Together:</a:t>
            </a:r>
          </a:p>
          <a:p>
            <a:pPr marL="285750" indent="-285750">
              <a:buFont typeface="Arial" panose="020B0604020202020204" pitchFamily="34" charset="0"/>
              <a:buChar char="•"/>
            </a:pPr>
            <a:r>
              <a:rPr lang="en-US" sz="2000" dirty="0"/>
              <a:t>Rangeland Toolbox Activity</a:t>
            </a:r>
          </a:p>
          <a:p>
            <a:pPr marL="285750" indent="-285750">
              <a:buFont typeface="Arial" panose="020B0604020202020204" pitchFamily="34" charset="0"/>
              <a:buChar char="•"/>
            </a:pPr>
            <a:r>
              <a:rPr lang="en-US" sz="2000" dirty="0"/>
              <a:t>Exploring Rangeland Careers-BINGO</a:t>
            </a:r>
          </a:p>
          <a:p>
            <a:pPr marL="285750" indent="-285750">
              <a:buFont typeface="Arial" panose="020B0604020202020204" pitchFamily="34" charset="0"/>
              <a:buChar char="•"/>
            </a:pPr>
            <a:r>
              <a:rPr lang="en-US" sz="2000" dirty="0"/>
              <a:t>Rangeland Game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50632930"/>
      </p:ext>
    </p:extLst>
  </p:cSld>
  <p:clrMapOvr>
    <a:masterClrMapping/>
  </p:clrMapOvr>
  <mc:AlternateContent xmlns:mc="http://schemas.openxmlformats.org/markup-compatibility/2006" xmlns:p14="http://schemas.microsoft.com/office/powerpoint/2010/main">
    <mc:Choice Requires="p14">
      <p:transition spd="slow" p14:dur="2000" advTm="34132"/>
    </mc:Choice>
    <mc:Fallback xmlns="">
      <p:transition spd="slow" advTm="34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91477" y="1671637"/>
            <a:ext cx="4572000" cy="4572000"/>
          </a:xfrm>
          <a:prstGeom prst="rect">
            <a:avLst/>
          </a:prstGeom>
        </p:spPr>
      </p:pic>
      <p:pic>
        <p:nvPicPr>
          <p:cNvPr id="3" name="Picture 2"/>
          <p:cNvPicPr>
            <a:picLocks noChangeAspect="1"/>
          </p:cNvPicPr>
          <p:nvPr/>
        </p:nvPicPr>
        <p:blipFill>
          <a:blip r:embed="rId6"/>
          <a:stretch>
            <a:fillRect/>
          </a:stretch>
        </p:blipFill>
        <p:spPr>
          <a:xfrm>
            <a:off x="5383269" y="2038349"/>
            <a:ext cx="6278676" cy="1919288"/>
          </a:xfrm>
          <a:prstGeom prst="rect">
            <a:avLst/>
          </a:prstGeom>
        </p:spPr>
      </p:pic>
      <p:sp>
        <p:nvSpPr>
          <p:cNvPr id="4" name="Rectangle 3"/>
          <p:cNvSpPr/>
          <p:nvPr/>
        </p:nvSpPr>
        <p:spPr>
          <a:xfrm>
            <a:off x="0" y="121920"/>
            <a:ext cx="12192000" cy="548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4962" y="127139"/>
            <a:ext cx="7492753" cy="584775"/>
          </a:xfrm>
          <a:prstGeom prst="rect">
            <a:avLst/>
          </a:prstGeom>
          <a:noFill/>
        </p:spPr>
        <p:txBody>
          <a:bodyPr wrap="square" rtlCol="0">
            <a:spAutoFit/>
          </a:bodyPr>
          <a:lstStyle/>
          <a:p>
            <a:r>
              <a:rPr lang="en-US" sz="3200" b="1" dirty="0">
                <a:solidFill>
                  <a:schemeClr val="bg1"/>
                </a:solidFill>
              </a:rPr>
              <a:t>SRM 2021 Annual Meeting: Boise</a:t>
            </a:r>
          </a:p>
        </p:txBody>
      </p:sp>
      <p:sp>
        <p:nvSpPr>
          <p:cNvPr id="6" name="Rectangle 5"/>
          <p:cNvSpPr/>
          <p:nvPr/>
        </p:nvSpPr>
        <p:spPr>
          <a:xfrm>
            <a:off x="128441" y="768425"/>
            <a:ext cx="11904637" cy="830997"/>
          </a:xfrm>
          <a:prstGeom prst="rect">
            <a:avLst/>
          </a:prstGeom>
        </p:spPr>
        <p:txBody>
          <a:bodyPr wrap="square">
            <a:spAutoFit/>
          </a:bodyPr>
          <a:lstStyle/>
          <a:p>
            <a:r>
              <a:rPr lang="en-US" sz="2400" b="0" i="0" dirty="0">
                <a:solidFill>
                  <a:srgbClr val="000000"/>
                </a:solidFill>
                <a:effectLst/>
              </a:rPr>
              <a:t>February 7-11, 2021; The Grove Hotel and Boise Centre</a:t>
            </a:r>
          </a:p>
          <a:p>
            <a:r>
              <a:rPr lang="en-US" sz="2400" dirty="0">
                <a:solidFill>
                  <a:srgbClr val="000000"/>
                </a:solidFill>
              </a:rPr>
              <a:t>Idaho and International Mountain Section</a:t>
            </a:r>
            <a:r>
              <a:rPr lang="en-US" sz="2400" b="0" i="0" dirty="0">
                <a:solidFill>
                  <a:srgbClr val="000000"/>
                </a:solidFill>
                <a:effectLst/>
              </a:rPr>
              <a:t> </a:t>
            </a:r>
            <a:endParaRPr lang="en-US" b="0" i="0" dirty="0">
              <a:solidFill>
                <a:srgbClr val="000000"/>
              </a:solidFill>
              <a:effectLst/>
            </a:endParaRPr>
          </a:p>
        </p:txBody>
      </p:sp>
      <p:sp>
        <p:nvSpPr>
          <p:cNvPr id="7" name="TextBox 6"/>
          <p:cNvSpPr txBox="1"/>
          <p:nvPr/>
        </p:nvSpPr>
        <p:spPr>
          <a:xfrm>
            <a:off x="6417636" y="4881293"/>
            <a:ext cx="4792482" cy="461665"/>
          </a:xfrm>
          <a:prstGeom prst="rect">
            <a:avLst/>
          </a:prstGeom>
          <a:noFill/>
        </p:spPr>
        <p:txBody>
          <a:bodyPr wrap="square" rtlCol="0">
            <a:spAutoFit/>
          </a:bodyPr>
          <a:lstStyle/>
          <a:p>
            <a:r>
              <a:rPr lang="en-US" sz="2400" b="1" dirty="0"/>
              <a:t>Education Symposium</a:t>
            </a:r>
          </a:p>
        </p:txBody>
      </p:sp>
      <p:cxnSp>
        <p:nvCxnSpPr>
          <p:cNvPr id="8" name="Straight Arrow Connector 7"/>
          <p:cNvCxnSpPr/>
          <p:nvPr/>
        </p:nvCxnSpPr>
        <p:spPr>
          <a:xfrm>
            <a:off x="5647289" y="5112126"/>
            <a:ext cx="6481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63477" y="5388678"/>
            <a:ext cx="7069601" cy="1200329"/>
          </a:xfrm>
          <a:prstGeom prst="rect">
            <a:avLst/>
          </a:prstGeom>
          <a:noFill/>
        </p:spPr>
        <p:txBody>
          <a:bodyPr wrap="square" rtlCol="0">
            <a:spAutoFit/>
          </a:bodyPr>
          <a:lstStyle/>
          <a:p>
            <a:pPr algn="ctr"/>
            <a:r>
              <a:rPr lang="en-US" dirty="0"/>
              <a:t>We plan to submit a proposal for a “Rangeland Education Symposium”</a:t>
            </a:r>
          </a:p>
          <a:p>
            <a:pPr algn="ctr"/>
            <a:endParaRPr lang="en-US" dirty="0"/>
          </a:p>
          <a:p>
            <a:pPr algn="ctr"/>
            <a:r>
              <a:rPr lang="en-US" dirty="0"/>
              <a:t>If you would like to participate in these efforts, please let April know (aprilh@uidaho.edu)</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74455054"/>
      </p:ext>
    </p:extLst>
  </p:cSld>
  <p:clrMapOvr>
    <a:masterClrMapping/>
  </p:clrMapOvr>
  <mc:AlternateContent xmlns:mc="http://schemas.openxmlformats.org/markup-compatibility/2006" xmlns:p14="http://schemas.microsoft.com/office/powerpoint/2010/main">
    <mc:Choice Requires="p14">
      <p:transition spd="slow" p14:dur="2000" advTm="53387"/>
    </mc:Choice>
    <mc:Fallback xmlns="">
      <p:transition spd="slow" advTm="53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5.3"/>
</p:tagLst>
</file>

<file path=ppt/tags/tag2.xml><?xml version="1.0" encoding="utf-8"?>
<p:tagLst xmlns:a="http://schemas.openxmlformats.org/drawingml/2006/main" xmlns:r="http://schemas.openxmlformats.org/officeDocument/2006/relationships" xmlns:p="http://schemas.openxmlformats.org/presentationml/2006/main">
  <p:tag name="TIMING" val="|25.2|14.2"/>
</p:tagLst>
</file>

<file path=ppt/tags/tag3.xml><?xml version="1.0" encoding="utf-8"?>
<p:tagLst xmlns:a="http://schemas.openxmlformats.org/drawingml/2006/main" xmlns:r="http://schemas.openxmlformats.org/officeDocument/2006/relationships" xmlns:p="http://schemas.openxmlformats.org/presentationml/2006/main">
  <p:tag name="TIMING" val="|31.5|1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405</TotalTime>
  <Words>1417</Words>
  <Application>Microsoft Office PowerPoint</Application>
  <PresentationFormat>Widescreen</PresentationFormat>
  <Paragraphs>105</Paragraphs>
  <Slides>12</Slides>
  <Notes>11</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Rangeland Partnership 2020—Idah0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April Hulet</dc:creator>
  <cp:lastModifiedBy>Kenyon, Jeremy (jkenyon@uidaho.edu)</cp:lastModifiedBy>
  <cp:revision>36</cp:revision>
  <dcterms:created xsi:type="dcterms:W3CDTF">2020-03-25T15:04:36Z</dcterms:created>
  <dcterms:modified xsi:type="dcterms:W3CDTF">2020-03-30T14:04:56Z</dcterms:modified>
</cp:coreProperties>
</file>